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1.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4" r:id="rId3"/>
    <p:sldMasterId id="2147483686" r:id="rId4"/>
    <p:sldMasterId id="2147483698" r:id="rId5"/>
    <p:sldMasterId id="2147483710" r:id="rId6"/>
    <p:sldMasterId id="2147483719" r:id="rId7"/>
    <p:sldMasterId id="2147483732" r:id="rId8"/>
    <p:sldMasterId id="2147483742" r:id="rId9"/>
    <p:sldMasterId id="2147483751" r:id="rId10"/>
    <p:sldMasterId id="2147483760" r:id="rId11"/>
    <p:sldMasterId id="2147483770" r:id="rId12"/>
  </p:sldMasterIdLst>
  <p:notesMasterIdLst>
    <p:notesMasterId r:id="rId100"/>
  </p:notesMasterIdLst>
  <p:handoutMasterIdLst>
    <p:handoutMasterId r:id="rId101"/>
  </p:handoutMasterIdLst>
  <p:sldIdLst>
    <p:sldId id="256" r:id="rId13"/>
    <p:sldId id="257" r:id="rId14"/>
    <p:sldId id="260" r:id="rId15"/>
    <p:sldId id="302" r:id="rId16"/>
    <p:sldId id="303" r:id="rId17"/>
    <p:sldId id="304" r:id="rId18"/>
    <p:sldId id="305" r:id="rId19"/>
    <p:sldId id="354" r:id="rId20"/>
    <p:sldId id="306" r:id="rId21"/>
    <p:sldId id="308" r:id="rId22"/>
    <p:sldId id="309" r:id="rId23"/>
    <p:sldId id="346" r:id="rId24"/>
    <p:sldId id="347"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41" r:id="rId45"/>
    <p:sldId id="342" r:id="rId46"/>
    <p:sldId id="343" r:id="rId47"/>
    <p:sldId id="350" r:id="rId48"/>
    <p:sldId id="351" r:id="rId49"/>
    <p:sldId id="353" r:id="rId50"/>
    <p:sldId id="349" r:id="rId51"/>
    <p:sldId id="259" r:id="rId52"/>
    <p:sldId id="275" r:id="rId53"/>
    <p:sldId id="276" r:id="rId54"/>
    <p:sldId id="277" r:id="rId55"/>
    <p:sldId id="278" r:id="rId56"/>
    <p:sldId id="279" r:id="rId57"/>
    <p:sldId id="280" r:id="rId58"/>
    <p:sldId id="281" r:id="rId59"/>
    <p:sldId id="263" r:id="rId60"/>
    <p:sldId id="265" r:id="rId61"/>
    <p:sldId id="271" r:id="rId62"/>
    <p:sldId id="272" r:id="rId63"/>
    <p:sldId id="352" r:id="rId64"/>
    <p:sldId id="273" r:id="rId65"/>
    <p:sldId id="267"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8" r:id="rId79"/>
    <p:sldId id="296" r:id="rId80"/>
    <p:sldId id="300" r:id="rId81"/>
    <p:sldId id="297" r:id="rId82"/>
    <p:sldId id="344" r:id="rId83"/>
    <p:sldId id="301" r:id="rId84"/>
    <p:sldId id="348" r:id="rId85"/>
    <p:sldId id="269"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270" r:id="rId99"/>
  </p:sldIdLst>
  <p:sldSz cx="9144000" cy="5143500" type="screen16x9"/>
  <p:notesSz cx="6669088"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387A"/>
    <a:srgbClr val="0054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06" autoAdjust="0"/>
  </p:normalViewPr>
  <p:slideViewPr>
    <p:cSldViewPr snapToGrid="0" snapToObjects="1">
      <p:cViewPr>
        <p:scale>
          <a:sx n="81" d="100"/>
          <a:sy n="81" d="100"/>
        </p:scale>
        <p:origin x="-750" y="-65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2"/>
            <a:ext cx="2889938" cy="493633"/>
          </a:xfrm>
          <a:prstGeom prst="rect">
            <a:avLst/>
          </a:prstGeom>
        </p:spPr>
        <p:txBody>
          <a:bodyPr vert="horz" lIns="91440" tIns="45720" rIns="91440" bIns="45720" rtlCol="0"/>
          <a:lstStyle>
            <a:lvl1pPr algn="r">
              <a:defRPr sz="1200"/>
            </a:lvl1pPr>
          </a:lstStyle>
          <a:p>
            <a:fld id="{A80D70C7-8EBF-48FD-865C-74E1C621CAAF}" type="datetimeFigureOut">
              <a:rPr lang="en-GB" smtClean="0"/>
              <a:t>16/03/2018</a:t>
            </a:fld>
            <a:endParaRPr lang="en-GB"/>
          </a:p>
        </p:txBody>
      </p:sp>
      <p:sp>
        <p:nvSpPr>
          <p:cNvPr id="4" name="Footer Placeholder 3"/>
          <p:cNvSpPr>
            <a:spLocks noGrp="1"/>
          </p:cNvSpPr>
          <p:nvPr>
            <p:ph type="ftr" sz="quarter" idx="2"/>
          </p:nvPr>
        </p:nvSpPr>
        <p:spPr>
          <a:xfrm>
            <a:off x="0" y="9377318"/>
            <a:ext cx="2889938" cy="49363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377318"/>
            <a:ext cx="2889938" cy="493633"/>
          </a:xfrm>
          <a:prstGeom prst="rect">
            <a:avLst/>
          </a:prstGeom>
        </p:spPr>
        <p:txBody>
          <a:bodyPr vert="horz" lIns="91440" tIns="45720" rIns="91440" bIns="45720" rtlCol="0" anchor="b"/>
          <a:lstStyle>
            <a:lvl1pPr algn="r">
              <a:defRPr sz="1200"/>
            </a:lvl1pPr>
          </a:lstStyle>
          <a:p>
            <a:fld id="{19C61916-1FB9-48EB-9C08-4F9A28160F9D}" type="slidenum">
              <a:rPr lang="en-GB" smtClean="0"/>
              <a:t>‹#›</a:t>
            </a:fld>
            <a:endParaRPr lang="en-GB"/>
          </a:p>
        </p:txBody>
      </p:sp>
    </p:spTree>
    <p:extLst>
      <p:ext uri="{BB962C8B-B14F-4D97-AF65-F5344CB8AC3E}">
        <p14:creationId xmlns:p14="http://schemas.microsoft.com/office/powerpoint/2010/main" val="3456906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2"/>
            <a:ext cx="2889938" cy="493633"/>
          </a:xfrm>
          <a:prstGeom prst="rect">
            <a:avLst/>
          </a:prstGeom>
        </p:spPr>
        <p:txBody>
          <a:bodyPr vert="horz" lIns="91440" tIns="45720" rIns="91440" bIns="45720" rtlCol="0"/>
          <a:lstStyle>
            <a:lvl1pPr algn="r">
              <a:defRPr sz="1200"/>
            </a:lvl1pPr>
          </a:lstStyle>
          <a:p>
            <a:fld id="{F85C0F8D-2091-4BD6-932D-E7A6C7EFC17F}" type="datetimeFigureOut">
              <a:rPr lang="en-GB" smtClean="0"/>
              <a:t>16/03/2018</a:t>
            </a:fld>
            <a:endParaRPr lang="en-GB"/>
          </a:p>
        </p:txBody>
      </p:sp>
      <p:sp>
        <p:nvSpPr>
          <p:cNvPr id="4" name="Slide Image Placeholder 3"/>
          <p:cNvSpPr>
            <a:spLocks noGrp="1" noRot="1" noChangeAspect="1"/>
          </p:cNvSpPr>
          <p:nvPr>
            <p:ph type="sldImg" idx="2"/>
          </p:nvPr>
        </p:nvSpPr>
        <p:spPr>
          <a:xfrm>
            <a:off x="42863" y="739775"/>
            <a:ext cx="6583362" cy="37036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8"/>
            <a:ext cx="2889938" cy="49363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8"/>
            <a:ext cx="2889938" cy="493633"/>
          </a:xfrm>
          <a:prstGeom prst="rect">
            <a:avLst/>
          </a:prstGeom>
        </p:spPr>
        <p:txBody>
          <a:bodyPr vert="horz" lIns="91440" tIns="45720" rIns="91440" bIns="45720" rtlCol="0" anchor="b"/>
          <a:lstStyle>
            <a:lvl1pPr algn="r">
              <a:defRPr sz="1200"/>
            </a:lvl1pPr>
          </a:lstStyle>
          <a:p>
            <a:fld id="{69F35706-817A-4C1C-8CE2-9EDB2E81F55E}" type="slidenum">
              <a:rPr lang="en-GB" smtClean="0"/>
              <a:t>‹#›</a:t>
            </a:fld>
            <a:endParaRPr lang="en-GB"/>
          </a:p>
        </p:txBody>
      </p:sp>
    </p:spTree>
    <p:extLst>
      <p:ext uri="{BB962C8B-B14F-4D97-AF65-F5344CB8AC3E}">
        <p14:creationId xmlns:p14="http://schemas.microsoft.com/office/powerpoint/2010/main" val="413778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Notes for presenters</a:t>
            </a:r>
            <a:r>
              <a:rPr lang="en-GB" dirty="0" smtClean="0"/>
              <a:t>: please see detailed notes below each slide</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3</a:t>
            </a:fld>
            <a:endParaRPr lang="en-GB"/>
          </a:p>
        </p:txBody>
      </p:sp>
    </p:spTree>
    <p:extLst>
      <p:ext uri="{BB962C8B-B14F-4D97-AF65-F5344CB8AC3E}">
        <p14:creationId xmlns:p14="http://schemas.microsoft.com/office/powerpoint/2010/main" val="1159394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Overall EOI structure chart</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14</a:t>
            </a:fld>
            <a:endParaRPr lang="en-GB"/>
          </a:p>
        </p:txBody>
      </p:sp>
    </p:spTree>
    <p:extLst>
      <p:ext uri="{BB962C8B-B14F-4D97-AF65-F5344CB8AC3E}">
        <p14:creationId xmlns:p14="http://schemas.microsoft.com/office/powerpoint/2010/main" val="377610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en-US" dirty="0" smtClean="0"/>
          </a:p>
          <a:p>
            <a:r>
              <a:rPr lang="en-US" dirty="0" smtClean="0"/>
              <a:t>As stated earlier, a main function of the LA and of the EO&amp;I team is to support school improvement. Schools are essentially responsible for determining their own school improvement in response to their self-evaluation. Since 2011, schools have been expected to secure their own school improvement partners or similar and</a:t>
            </a:r>
            <a:r>
              <a:rPr lang="en-US" baseline="0" dirty="0" smtClean="0"/>
              <a:t> to access training from wherever they choose and to identify their own providers of CPD. </a:t>
            </a:r>
          </a:p>
          <a:p>
            <a:r>
              <a:rPr lang="en-US" baseline="0" dirty="0" smtClean="0"/>
              <a:t>The LA has continues to provide a range of resources to support school improvement and has a role in the identification of schools at risk and intervention in local authority maintained schools. </a:t>
            </a:r>
          </a:p>
          <a:p>
            <a:r>
              <a:rPr lang="en-US" baseline="0" dirty="0" smtClean="0"/>
              <a:t>The LA acts are a significant partner in the system, securing system leadership and </a:t>
            </a:r>
            <a:r>
              <a:rPr lang="en-US" baseline="0" dirty="0" err="1" smtClean="0"/>
              <a:t>schoo</a:t>
            </a:r>
            <a:r>
              <a:rPr lang="en-US" baseline="0" dirty="0" smtClean="0"/>
              <a:t> to school support.</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3085036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Gloucestershire </a:t>
            </a:r>
            <a:r>
              <a:rPr lang="en-US" sz="1200" b="1" kern="1200" dirty="0" err="1" smtClean="0">
                <a:solidFill>
                  <a:schemeClr val="tx1"/>
                </a:solidFill>
                <a:effectLst/>
                <a:latin typeface="+mn-lt"/>
                <a:ea typeface="+mn-ea"/>
                <a:cs typeface="+mn-cs"/>
              </a:rPr>
              <a:t>Ofsted</a:t>
            </a:r>
            <a:r>
              <a:rPr lang="en-US" sz="1200" b="1" kern="1200" dirty="0" smtClean="0">
                <a:solidFill>
                  <a:schemeClr val="tx1"/>
                </a:solidFill>
                <a:effectLst/>
                <a:latin typeface="+mn-lt"/>
                <a:ea typeface="+mn-ea"/>
                <a:cs typeface="+mn-cs"/>
              </a:rPr>
              <a:t> Outcomes - 01 March 2018</a:t>
            </a:r>
            <a:endParaRPr lang="en-GB"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93.4% primary aged pupils currently attend Good or Outstanding schools. Gloucestershire is ranked 2</a:t>
            </a:r>
            <a:r>
              <a:rPr lang="en-US" sz="1200" kern="1200" baseline="30000" dirty="0"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in the South West.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82.4% secondary aged pupils attend Good or Outstanding schools. Gloucestershire is ranked 11</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 the South West.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Inadequate: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Cam </a:t>
            </a:r>
            <a:r>
              <a:rPr lang="en-US" sz="1200" kern="1200" dirty="0" err="1" smtClean="0">
                <a:solidFill>
                  <a:schemeClr val="tx1"/>
                </a:solidFill>
                <a:effectLst/>
                <a:latin typeface="+mn-lt"/>
                <a:ea typeface="+mn-ea"/>
                <a:cs typeface="+mn-cs"/>
              </a:rPr>
              <a:t>Woodfield</a:t>
            </a:r>
            <a:r>
              <a:rPr lang="en-US" sz="1200" kern="1200" dirty="0" smtClean="0">
                <a:solidFill>
                  <a:schemeClr val="tx1"/>
                </a:solidFill>
                <a:effectLst/>
                <a:latin typeface="+mn-lt"/>
                <a:ea typeface="+mn-ea"/>
                <a:cs typeface="+mn-cs"/>
              </a:rPr>
              <a:t> Junior</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Chesterton</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Grange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 Anthony's School (Free School)</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Forest High School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17</a:t>
            </a:fld>
            <a:endParaRPr lang="en-GB" dirty="0">
              <a:solidFill>
                <a:prstClr val="black"/>
              </a:solidFill>
            </a:endParaRPr>
          </a:p>
        </p:txBody>
      </p:sp>
    </p:spTree>
    <p:extLst>
      <p:ext uri="{BB962C8B-B14F-4D97-AF65-F5344CB8AC3E}">
        <p14:creationId xmlns:p14="http://schemas.microsoft.com/office/powerpoint/2010/main" val="125208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en-US" dirty="0" smtClean="0"/>
          </a:p>
          <a:p>
            <a:r>
              <a:rPr lang="en-US" dirty="0" smtClean="0"/>
              <a:t>Effective school improvement is</a:t>
            </a:r>
            <a:r>
              <a:rPr lang="en-US" baseline="0" dirty="0" smtClean="0"/>
              <a:t> supported by a range of local sources of support and intervention…</a:t>
            </a:r>
          </a:p>
          <a:p>
            <a:endParaRPr lang="en-US" baseline="0" dirty="0" smtClean="0"/>
          </a:p>
          <a:p>
            <a:r>
              <a:rPr lang="en-US" baseline="0" dirty="0" smtClean="0"/>
              <a:t>We invest in relationships across the system</a:t>
            </a:r>
          </a:p>
          <a:p>
            <a:r>
              <a:rPr lang="en-US" baseline="0" dirty="0" smtClean="0"/>
              <a:t>The influence of the LA (limited powers)</a:t>
            </a:r>
          </a:p>
          <a:p>
            <a:r>
              <a:rPr lang="en-US" baseline="0" dirty="0" smtClean="0"/>
              <a:t>The quality of partnership – as demonstrated by the joint working of MATs TSAs and LA to develop SSIF bids</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23948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dirty="0" smtClean="0"/>
              <a:t>The LA’s powers in relation to schools causing concern are set out in this document.</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151019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3334282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dirty="0" smtClean="0"/>
              <a:t>This model sets out the School Improvement Journey.</a:t>
            </a:r>
          </a:p>
          <a:p>
            <a:r>
              <a:rPr lang="en-US" dirty="0" smtClean="0"/>
              <a:t>Well received and understood importantly by </a:t>
            </a:r>
            <a:r>
              <a:rPr lang="en-US" dirty="0" err="1" smtClean="0"/>
              <a:t>Ofsted</a:t>
            </a:r>
            <a:r>
              <a:rPr lang="en-US" dirty="0" smtClean="0"/>
              <a:t> and HMI</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4087526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Bespoke to the context and needs of the school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Gantt chart – a bar chart with start and finish dates including resources, milestones etc.</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29329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dirty="0" smtClean="0"/>
              <a:t>Important to note that the LA officer/adviser co-ordinates and facilitates the project group. However, the LA does not lead the PG, it is a shared responsibility and over time the leadership of improvement moves to the school</a:t>
            </a:r>
            <a:r>
              <a:rPr lang="en-US" baseline="0" dirty="0" smtClean="0"/>
              <a:t> at which point, the LA’s role diminishes and the school will exit the PG when is becomes secure/ judged to be Good.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2720173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en-US" dirty="0" smtClean="0"/>
          </a:p>
          <a:p>
            <a:r>
              <a:rPr lang="en-US" dirty="0" smtClean="0"/>
              <a:t>Against the backdrop of changing frameworks and perceived increased challenge from Ofsted, inspection in the primary sector has seen the profile improve marginally</a:t>
            </a:r>
            <a:r>
              <a:rPr lang="en-US" baseline="0" dirty="0" smtClean="0"/>
              <a:t> </a:t>
            </a:r>
            <a:r>
              <a:rPr lang="en-US" dirty="0" smtClean="0"/>
              <a:t>over time.</a:t>
            </a:r>
          </a:p>
          <a:p>
            <a:endParaRPr lang="en-US" dirty="0" smtClean="0"/>
          </a:p>
          <a:p>
            <a:r>
              <a:rPr lang="en-US" dirty="0" smtClean="0"/>
              <a:t>Meanwhile, the profile of Secondary schools is more volatile – </a:t>
            </a:r>
          </a:p>
          <a:p>
            <a:r>
              <a:rPr lang="en-US" dirty="0" smtClean="0"/>
              <a:t>81.6% secondary schools currently judged good or better. 26.3% outstanding; 55.3% good; 13.2% RI, 5.3% inadequate.</a:t>
            </a:r>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29</a:t>
            </a:fld>
            <a:endParaRPr lang="en-GB" dirty="0">
              <a:solidFill>
                <a:prstClr val="black"/>
              </a:solidFill>
            </a:endParaRPr>
          </a:p>
        </p:txBody>
      </p:sp>
    </p:spTree>
    <p:extLst>
      <p:ext uri="{BB962C8B-B14F-4D97-AF65-F5344CB8AC3E}">
        <p14:creationId xmlns:p14="http://schemas.microsoft.com/office/powerpoint/2010/main" val="241477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dirty="0" smtClean="0"/>
              <a:t>We have an increasingly diverse education system</a:t>
            </a:r>
            <a:r>
              <a:rPr lang="en-US" baseline="0" dirty="0" smtClean="0"/>
              <a:t> and this will continue. The LA therefore has a role in ensuring that the system works for children and parents despite the disparate range of providers in the system.</a:t>
            </a:r>
          </a:p>
          <a:p>
            <a:endParaRPr lang="en-US" baseline="0" dirty="0" smtClean="0"/>
          </a:p>
          <a:p>
            <a:r>
              <a:rPr lang="en-US" baseline="0" dirty="0" smtClean="0"/>
              <a:t>Although the vast majority of children and young people achieve well and have access to good educational provision, there is a proportion of cyp who are vulnerable and disadvantaged. There are pupils who do not achieve well and who underachieve. Improving outcomes and closing the gaps for these pupils are a high priority for the council.</a:t>
            </a:r>
          </a:p>
          <a:p>
            <a:endParaRPr lang="en-US" baseline="0" dirty="0" smtClean="0"/>
          </a:p>
          <a:p>
            <a:pPr>
              <a:lnSpc>
                <a:spcPct val="150000"/>
              </a:lnSpc>
              <a:buFont typeface="Arial" panose="020B0604020202020204" pitchFamily="34" charset="0"/>
              <a:buNone/>
            </a:pPr>
            <a:r>
              <a:rPr lang="en-US" sz="1200" dirty="0" smtClean="0">
                <a:latin typeface="Arial"/>
                <a:cs typeface="Arial"/>
              </a:rPr>
              <a:t>Key issues driving the need for changes the council are:</a:t>
            </a:r>
          </a:p>
          <a:p>
            <a:pPr>
              <a:lnSpc>
                <a:spcPct val="150000"/>
              </a:lnSpc>
              <a:buFont typeface="Arial" panose="020B0604020202020204" pitchFamily="34" charset="0"/>
              <a:buChar char="•"/>
            </a:pPr>
            <a:r>
              <a:rPr lang="en-US" sz="1200" dirty="0" smtClean="0">
                <a:latin typeface="Arial"/>
                <a:cs typeface="Arial"/>
              </a:rPr>
              <a:t>Outcomes</a:t>
            </a:r>
          </a:p>
          <a:p>
            <a:pPr>
              <a:lnSpc>
                <a:spcPct val="150000"/>
              </a:lnSpc>
              <a:buFont typeface="Arial" panose="020B0604020202020204" pitchFamily="34" charset="0"/>
              <a:buChar char="•"/>
            </a:pPr>
            <a:r>
              <a:rPr lang="en-US" sz="1200" dirty="0" smtClean="0">
                <a:latin typeface="Arial"/>
                <a:cs typeface="Arial"/>
              </a:rPr>
              <a:t>Changing role of the County Council in Education</a:t>
            </a:r>
          </a:p>
          <a:p>
            <a:pPr>
              <a:lnSpc>
                <a:spcPct val="150000"/>
              </a:lnSpc>
              <a:buFont typeface="Arial" panose="020B0604020202020204" pitchFamily="34" charset="0"/>
              <a:buChar char="•"/>
            </a:pPr>
            <a:r>
              <a:rPr lang="en-US" sz="1200" dirty="0" smtClean="0">
                <a:latin typeface="Arial"/>
                <a:cs typeface="Arial"/>
              </a:rPr>
              <a:t>Funding</a:t>
            </a:r>
          </a:p>
          <a:p>
            <a:pPr>
              <a:lnSpc>
                <a:spcPct val="150000"/>
              </a:lnSpc>
              <a:buFont typeface="Arial" panose="020B0604020202020204" pitchFamily="34" charset="0"/>
              <a:buChar char="•"/>
            </a:pPr>
            <a:endParaRPr lang="en-US" sz="1200" dirty="0" smtClean="0">
              <a:latin typeface="Arial"/>
              <a:cs typeface="Arial"/>
            </a:endParaRPr>
          </a:p>
          <a:p>
            <a:pPr>
              <a:lnSpc>
                <a:spcPct val="150000"/>
              </a:lnSpc>
              <a:buFont typeface="Arial" panose="020B0604020202020204" pitchFamily="34" charset="0"/>
              <a:buNone/>
            </a:pPr>
            <a:r>
              <a:rPr lang="en-US" sz="1200" dirty="0" smtClean="0">
                <a:latin typeface="Arial"/>
                <a:cs typeface="Arial"/>
              </a:rPr>
              <a:t>The changes are largely internal. Whilst there have been changes internally for members of staff and teams, many</a:t>
            </a:r>
            <a:r>
              <a:rPr lang="en-US" sz="1200" baseline="0" dirty="0" smtClean="0">
                <a:latin typeface="Arial"/>
                <a:cs typeface="Arial"/>
              </a:rPr>
              <a:t> have</a:t>
            </a:r>
            <a:r>
              <a:rPr lang="en-US" sz="1200" dirty="0" smtClean="0">
                <a:latin typeface="Arial"/>
                <a:cs typeface="Arial"/>
              </a:rPr>
              <a:t> been subject to adjustment rather than significant change. The result should be a more effective and efficient service for schools and settings.</a:t>
            </a:r>
          </a:p>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3231380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SSIF </a:t>
            </a:r>
            <a:r>
              <a:rPr lang="en-US" sz="1200" b="0" kern="1200" dirty="0" smtClean="0">
                <a:solidFill>
                  <a:schemeClr val="tx1"/>
                </a:solidFill>
                <a:effectLst/>
                <a:latin typeface="+mn-lt"/>
                <a:ea typeface="+mn-ea"/>
                <a:cs typeface="+mn-cs"/>
              </a:rPr>
              <a:t>1Grant total: £115,040</a:t>
            </a:r>
            <a:endParaRPr lang="en-GB" sz="1200" b="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Gloucestershire LA submitted 3 applications in Round 1 all of which were in partnership with Teaching Schools in the county. Although none of the applications were successful, the feedback from the RSC and NCTL was extremely positive.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SSIF 2 </a:t>
            </a:r>
            <a:r>
              <a:rPr lang="en-US" sz="1200" b="0" kern="1200" dirty="0" smtClean="0">
                <a:solidFill>
                  <a:schemeClr val="tx1"/>
                </a:solidFill>
                <a:effectLst/>
                <a:latin typeface="+mn-lt"/>
                <a:ea typeface="+mn-ea"/>
                <a:cs typeface="+mn-cs"/>
              </a:rPr>
              <a:t>Grant total: £100,465</a:t>
            </a:r>
          </a:p>
          <a:p>
            <a:endParaRPr lang="en-GB"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 submitted two SSIF applications in Round 2, both of which were successful. A third application was submitted by Balcarras School (a teaching school) with the LA as a partner; this application was also successful.</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two LA projects are: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1. SSIF R2 020</a:t>
            </a:r>
            <a:r>
              <a:rPr lang="en-US" sz="1200" kern="1200" dirty="0" smtClean="0">
                <a:solidFill>
                  <a:schemeClr val="tx1"/>
                </a:solidFill>
                <a:effectLst/>
                <a:latin typeface="+mn-lt"/>
                <a:ea typeface="+mn-ea"/>
                <a:cs typeface="+mn-cs"/>
              </a:rPr>
              <a:t>: developing precision teaching of oracy and phonics through an understanding of early language acquisition, using robust assessment tools.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Grant total: £115,040</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providers are Pate’s Grammar School (Odyssey Teaching School Alliance) and The Gloucestershire Learning Alliance (Multi-Academy Trust inc Bishop’s Cleeve and Rowanfield Schools) together with The Milestone Special School as part of the Coney Hill Milestone Teaching School.</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Twelve schools are involved in the project and will be in receipt of the support. All meet the eligibility criteria. The schools are: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Calton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Finlay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Grange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Hatherley Infant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Kingsholm CoE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Moat Primary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Queen Margaret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Rowanfield Infant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Severnbanks Primary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Springbank Primary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 Paul’s CoE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Widden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 supported a pilot project prior to hearing the outcome of the bid; early indications are that the programme is already having a significant positive impact.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2. SSIF R2 026:</a:t>
            </a:r>
            <a:r>
              <a:rPr lang="en-US" sz="1200" kern="1200" dirty="0" smtClean="0">
                <a:solidFill>
                  <a:schemeClr val="tx1"/>
                </a:solidFill>
                <a:effectLst/>
                <a:latin typeface="+mn-lt"/>
                <a:ea typeface="+mn-ea"/>
                <a:cs typeface="+mn-cs"/>
              </a:rPr>
              <a:t> reducing the reading achievement gap and improving literacy skills and progress for Key Stage 2 pupils with a particular focus on those with SEND and in receipt of Pupil Premium.</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Grant total: £100,465</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provider is The Milestone Teaching School. The 10 primary and 3 secondary schools involved in the project and in receipt of support are in the Forest of Dean. The schools are: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Forest High School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Dean Academy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Five Acres Academy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Berry Hill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Blakeney Primary (under executive headship with Pillowell and Walmore Hill)</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Bream CoE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Coalway Junior</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Drybrook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Ellwood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Picklenash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 John’s CoE Primary (A)</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 White’s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Steam Mills Primary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third project led by Balcarras School is designed to address progress in mathematics at Key Stage 2. The LA is providing support for the monitoring and evaluation of the project.</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538644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dirty="0" smtClean="0"/>
              <a:t>The </a:t>
            </a:r>
            <a:r>
              <a:rPr lang="en-US" dirty="0" err="1" smtClean="0"/>
              <a:t>Isos</a:t>
            </a:r>
            <a:r>
              <a:rPr lang="en-US" dirty="0" smtClean="0"/>
              <a:t> Partnership has worked on behalf of the LA to support the development of a Local Partnership Board. This is not the responsibility of the LA</a:t>
            </a:r>
            <a:r>
              <a:rPr lang="en-US" baseline="0" dirty="0" smtClean="0"/>
              <a:t> but we have facilitated the steering group etc</a:t>
            </a:r>
            <a:r>
              <a:rPr lang="en-US" dirty="0" smtClean="0"/>
              <a:t>.</a:t>
            </a:r>
            <a:r>
              <a:rPr lang="en-US" baseline="0" dirty="0" smtClean="0"/>
              <a:t> The Board will represent all schools in the county.</a:t>
            </a:r>
          </a:p>
          <a:p>
            <a:endParaRPr lang="en-US" baseline="0" dirty="0" smtClean="0"/>
          </a:p>
          <a:p>
            <a:r>
              <a:rPr lang="en-US" baseline="0" dirty="0" smtClean="0"/>
              <a:t>Encourage Heads and governors to respond to the consultation. </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2722083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Notes: Please see the notes to accompany these 3 slides</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33</a:t>
            </a:fld>
            <a:endParaRPr lang="en-GB"/>
          </a:p>
        </p:txBody>
      </p:sp>
    </p:spTree>
    <p:extLst>
      <p:ext uri="{BB962C8B-B14F-4D97-AF65-F5344CB8AC3E}">
        <p14:creationId xmlns:p14="http://schemas.microsoft.com/office/powerpoint/2010/main" val="2936928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42863" y="739775"/>
            <a:ext cx="6583362" cy="3703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z="2000" smtClean="0"/>
              <a:t>GHLL is FREE to all settings! </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fld id="{1CD4FE11-64BD-4731-A254-E3A2EF1B4C3E}" type="slidenum">
              <a:rPr lang="en-GB" altLang="en-US">
                <a:solidFill>
                  <a:prstClr val="black"/>
                </a:solidFill>
              </a:rPr>
              <a:pPr/>
              <a:t>34</a:t>
            </a:fld>
            <a:endParaRPr lang="en-GB"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xfrm>
            <a:off x="42863" y="739775"/>
            <a:ext cx="6583362" cy="3703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mtClean="0"/>
              <a:t>Stats as of 8</a:t>
            </a:r>
            <a:r>
              <a:rPr lang="en-GB" altLang="en-US" baseline="30000" smtClean="0"/>
              <a:t>th</a:t>
            </a:r>
            <a:r>
              <a:rPr lang="en-GB" altLang="en-US" smtClean="0"/>
              <a:t> March 2018</a:t>
            </a:r>
          </a:p>
          <a:p>
            <a:r>
              <a:rPr lang="en-GB" altLang="en-US" smtClean="0"/>
              <a:t>Please note closing date – is the official line although can have the following week if there is the need but we dont want to make this common knowledge!!</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fld id="{CFF7D057-2436-45F0-80E4-60329B4EC86D}" type="slidenum">
              <a:rPr lang="en-GB" altLang="en-US">
                <a:solidFill>
                  <a:prstClr val="black"/>
                </a:solidFill>
              </a:rPr>
              <a:pPr/>
              <a:t>35</a:t>
            </a:fld>
            <a:endParaRPr lang="en-GB"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38</a:t>
            </a:fld>
            <a:endParaRPr lang="en-GB"/>
          </a:p>
        </p:txBody>
      </p:sp>
    </p:spTree>
    <p:extLst>
      <p:ext uri="{BB962C8B-B14F-4D97-AF65-F5344CB8AC3E}">
        <p14:creationId xmlns:p14="http://schemas.microsoft.com/office/powerpoint/2010/main" val="1565950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Note</a:t>
            </a:r>
            <a:r>
              <a:rPr lang="en-GB" b="1" baseline="0" dirty="0" smtClean="0"/>
              <a:t> for presenters: </a:t>
            </a:r>
            <a:r>
              <a:rPr lang="en-GB" b="1" dirty="0" smtClean="0"/>
              <a:t> </a:t>
            </a:r>
            <a:r>
              <a:rPr lang="en-GB" dirty="0" smtClean="0"/>
              <a:t>Please see detailed notes for each slide.</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39</a:t>
            </a:fld>
            <a:endParaRPr lang="en-GB"/>
          </a:p>
        </p:txBody>
      </p:sp>
    </p:spTree>
    <p:extLst>
      <p:ext uri="{BB962C8B-B14F-4D97-AF65-F5344CB8AC3E}">
        <p14:creationId xmlns:p14="http://schemas.microsoft.com/office/powerpoint/2010/main" val="105972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Wanted</a:t>
            </a:r>
            <a:r>
              <a:rPr lang="en-GB" baseline="0" dirty="0" smtClean="0"/>
              <a:t> to share with you some of the recent Ofsted experiences since the changes in January.</a:t>
            </a:r>
          </a:p>
          <a:p>
            <a:endParaRPr lang="en-GB" baseline="0" dirty="0" smtClean="0"/>
          </a:p>
          <a:p>
            <a:r>
              <a:rPr lang="en-GB" baseline="0" dirty="0" smtClean="0"/>
              <a:t>Quick reminder of those changes…</a:t>
            </a:r>
          </a:p>
          <a:p>
            <a:endParaRPr lang="en-GB" baseline="0" dirty="0" smtClean="0"/>
          </a:p>
          <a:p>
            <a:r>
              <a:rPr lang="en-GB" b="1" baseline="0" dirty="0" smtClean="0"/>
              <a:t>Section 5</a:t>
            </a:r>
            <a:r>
              <a:rPr lang="en-GB" baseline="0" dirty="0" smtClean="0"/>
              <a:t> inspections remain the same, </a:t>
            </a:r>
            <a:r>
              <a:rPr lang="en-GB" baseline="0" dirty="0" err="1" smtClean="0"/>
              <a:t>ie</a:t>
            </a:r>
            <a:r>
              <a:rPr lang="en-GB" baseline="0" dirty="0" smtClean="0"/>
              <a:t>, 2 day ‘full’ inspection’, (graded judgement against all areas + an overall effectiveness grade)</a:t>
            </a:r>
          </a:p>
          <a:p>
            <a:r>
              <a:rPr lang="en-GB" baseline="0" dirty="0" smtClean="0"/>
              <a:t>For schools previously judged as RI, and for </a:t>
            </a:r>
            <a:r>
              <a:rPr lang="en-GB" baseline="0" dirty="0" err="1" smtClean="0"/>
              <a:t>approx</a:t>
            </a:r>
            <a:r>
              <a:rPr lang="en-GB" baseline="0" dirty="0" smtClean="0"/>
              <a:t>  20% of good schools if Ofsted’s risk assessment indicates the quality of provision may have deteriorated significantly.  </a:t>
            </a:r>
          </a:p>
          <a:p>
            <a:endParaRPr lang="en-GB" baseline="0" dirty="0" smtClean="0"/>
          </a:p>
          <a:p>
            <a:r>
              <a:rPr lang="en-GB" b="1" baseline="0" dirty="0" smtClean="0"/>
              <a:t>Section 8</a:t>
            </a:r>
            <a:r>
              <a:rPr lang="en-GB" baseline="0" dirty="0" smtClean="0"/>
              <a:t> inspections – the 1 day, short inspection (Key lines of enquiry – no graded judgement + no change to OE grade) – for previously good schools – is the one that had most significant changes.</a:t>
            </a:r>
          </a:p>
          <a:p>
            <a:r>
              <a:rPr lang="en-GB" baseline="0" dirty="0" smtClean="0"/>
              <a:t>Section 8 also the only way Ofsted can inspect an exempt school (outstanding schools)</a:t>
            </a:r>
          </a:p>
          <a:p>
            <a:endParaRPr lang="en-GB" baseline="0" dirty="0" smtClean="0"/>
          </a:p>
          <a:p>
            <a:r>
              <a:rPr lang="en-GB" baseline="0" dirty="0" smtClean="0"/>
              <a:t>The purpose of the s8 inspection is still to answer 2 questions</a:t>
            </a:r>
          </a:p>
          <a:p>
            <a:r>
              <a:rPr lang="en-GB" baseline="0" dirty="0" smtClean="0"/>
              <a:t>But there are now a number of possible outcomes…</a:t>
            </a:r>
          </a:p>
        </p:txBody>
      </p:sp>
      <p:sp>
        <p:nvSpPr>
          <p:cNvPr id="4" name="Slide Number Placeholder 3"/>
          <p:cNvSpPr>
            <a:spLocks noGrp="1"/>
          </p:cNvSpPr>
          <p:nvPr>
            <p:ph type="sldNum" sz="quarter" idx="10"/>
          </p:nvPr>
        </p:nvSpPr>
        <p:spPr/>
        <p:txBody>
          <a:bodyPr/>
          <a:lstStyle/>
          <a:p>
            <a:fld id="{69F35706-817A-4C1C-8CE2-9EDB2E81F55E}" type="slidenum">
              <a:rPr lang="en-GB" smtClean="0"/>
              <a:t>40</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The purpose of the s8 inspection is still to answer 2 questions</a:t>
            </a:r>
          </a:p>
          <a:p>
            <a:endParaRPr lang="en-GB" baseline="0" dirty="0" smtClean="0"/>
          </a:p>
          <a:p>
            <a:r>
              <a:rPr lang="en-GB" baseline="0" dirty="0" smtClean="0"/>
              <a:t>- Is the school still good? (they will use key lines of enquiry to determine this – </a:t>
            </a:r>
            <a:r>
              <a:rPr lang="en-GB" baseline="0" dirty="0" err="1" smtClean="0"/>
              <a:t>ie</a:t>
            </a:r>
            <a:r>
              <a:rPr lang="en-GB" baseline="0" dirty="0" smtClean="0"/>
              <a:t>, from IDSR, so you should be able to predict what these will be)</a:t>
            </a:r>
          </a:p>
          <a:p>
            <a:endParaRPr lang="en-GB" baseline="0" dirty="0" smtClean="0"/>
          </a:p>
          <a:p>
            <a:r>
              <a:rPr lang="en-GB" baseline="0" dirty="0" smtClean="0"/>
              <a:t>- Is safeguarding effective?</a:t>
            </a:r>
          </a:p>
          <a:p>
            <a:endParaRPr lang="en-GB" baseline="0" dirty="0" smtClean="0"/>
          </a:p>
          <a:p>
            <a:endParaRPr lang="en-GB" baseline="0" dirty="0" smtClean="0"/>
          </a:p>
          <a:p>
            <a:r>
              <a:rPr lang="en-GB" baseline="0" dirty="0" smtClean="0"/>
              <a:t>But there are now a number of possible outcomes…</a:t>
            </a:r>
          </a:p>
        </p:txBody>
      </p:sp>
      <p:sp>
        <p:nvSpPr>
          <p:cNvPr id="4" name="Slide Number Placeholder 3"/>
          <p:cNvSpPr>
            <a:spLocks noGrp="1"/>
          </p:cNvSpPr>
          <p:nvPr>
            <p:ph type="sldNum" sz="quarter" idx="10"/>
          </p:nvPr>
        </p:nvSpPr>
        <p:spPr/>
        <p:txBody>
          <a:bodyPr/>
          <a:lstStyle/>
          <a:p>
            <a:fld id="{69F35706-817A-4C1C-8CE2-9EDB2E81F55E}" type="slidenum">
              <a:rPr lang="en-GB" smtClean="0"/>
              <a:t>41</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The purpose of the s8 inspection is still to answer 2 questions</a:t>
            </a:r>
          </a:p>
          <a:p>
            <a:endParaRPr lang="en-GB" baseline="0" dirty="0" smtClean="0"/>
          </a:p>
          <a:p>
            <a:r>
              <a:rPr lang="en-GB" baseline="0" dirty="0" smtClean="0"/>
              <a:t>- Is the school still good? (they will use key lines of enquiry to determine this – </a:t>
            </a:r>
            <a:r>
              <a:rPr lang="en-GB" baseline="0" dirty="0" err="1" smtClean="0"/>
              <a:t>ie</a:t>
            </a:r>
            <a:r>
              <a:rPr lang="en-GB" baseline="0" dirty="0" smtClean="0"/>
              <a:t>, from IDSR, so you should be able to predict what these will be)</a:t>
            </a:r>
          </a:p>
          <a:p>
            <a:endParaRPr lang="en-GB" baseline="0" dirty="0" smtClean="0"/>
          </a:p>
          <a:p>
            <a:r>
              <a:rPr lang="en-GB" baseline="0" dirty="0" smtClean="0"/>
              <a:t>- Is safeguarding effective?</a:t>
            </a:r>
          </a:p>
          <a:p>
            <a:endParaRPr lang="en-GB" baseline="0"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t>42</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dirty="0" smtClean="0"/>
              <a:t>In order to cover the functions effectively and efficiently – we have re-shaped the education teams.</a:t>
            </a:r>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504043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But there are now a number (4) of possible outcomes</a:t>
            </a:r>
          </a:p>
          <a:p>
            <a:endParaRPr lang="en-GB" baseline="0" dirty="0" smtClean="0"/>
          </a:p>
          <a:p>
            <a:r>
              <a:rPr lang="en-GB" baseline="0" dirty="0" smtClean="0"/>
              <a:t>(1) Far left : School remains good - same as before – get a letter – and school returns to normal cycle of inspection, </a:t>
            </a:r>
            <a:r>
              <a:rPr lang="en-GB" baseline="0" dirty="0" err="1" smtClean="0"/>
              <a:t>ie</a:t>
            </a:r>
            <a:r>
              <a:rPr lang="en-GB" baseline="0" dirty="0" smtClean="0"/>
              <a:t>, up to 5 years, more likely to be around 3</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t>43</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(2)  Next – as before – inspector has evidence that suggests the school may be inadequate in one or more of the judgements under s5, or there are serious concerns about safeguarding, pupils behaviour or the quality of education, or concerns an outstanding exempt school could be declining to RI, and so decides to convert to a full s5 inspection – usually within 48 hours</a:t>
            </a:r>
          </a:p>
        </p:txBody>
      </p:sp>
      <p:sp>
        <p:nvSpPr>
          <p:cNvPr id="4" name="Slide Number Placeholder 3"/>
          <p:cNvSpPr>
            <a:spLocks noGrp="1"/>
          </p:cNvSpPr>
          <p:nvPr>
            <p:ph type="sldNum" sz="quarter" idx="10"/>
          </p:nvPr>
        </p:nvSpPr>
        <p:spPr/>
        <p:txBody>
          <a:bodyPr/>
          <a:lstStyle/>
          <a:p>
            <a:fld id="{69F35706-817A-4C1C-8CE2-9EDB2E81F55E}" type="slidenum">
              <a:rPr lang="en-GB" smtClean="0"/>
              <a:t>44</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But the next option (3) is new –</a:t>
            </a:r>
          </a:p>
          <a:p>
            <a:endParaRPr lang="en-GB" baseline="0" dirty="0" smtClean="0"/>
          </a:p>
          <a:p>
            <a:r>
              <a:rPr lang="en-GB" baseline="0" dirty="0" smtClean="0"/>
              <a:t>Inspector(s) believe if school were inspected by way of a ‘full’ s5 it would not retain its current grade and so the school get a letter saying still good, but will be back within up to 2 years for full s5 inspection.</a:t>
            </a:r>
          </a:p>
        </p:txBody>
      </p:sp>
      <p:sp>
        <p:nvSpPr>
          <p:cNvPr id="4" name="Slide Number Placeholder 3"/>
          <p:cNvSpPr>
            <a:spLocks noGrp="1"/>
          </p:cNvSpPr>
          <p:nvPr>
            <p:ph type="sldNum" sz="quarter" idx="10"/>
          </p:nvPr>
        </p:nvSpPr>
        <p:spPr/>
        <p:txBody>
          <a:bodyPr/>
          <a:lstStyle/>
          <a:p>
            <a:fld id="{69F35706-817A-4C1C-8CE2-9EDB2E81F55E}" type="slidenum">
              <a:rPr lang="en-GB" smtClean="0"/>
              <a:t>45</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And then, on the right (4) – another change.  Now, if inspectors think the school may be judged as outstanding, the school gets a letter saying will be back in two years for a full s5</a:t>
            </a:r>
          </a:p>
          <a:p>
            <a:endParaRPr lang="en-GB" baseline="0" dirty="0" smtClean="0"/>
          </a:p>
          <a:p>
            <a:r>
              <a:rPr lang="en-GB" baseline="0" dirty="0" smtClean="0"/>
              <a:t>So could call these last two (3 &amp; 4), good</a:t>
            </a:r>
            <a:r>
              <a:rPr lang="en-GB" b="1" baseline="0" dirty="0" smtClean="0"/>
              <a:t>-</a:t>
            </a:r>
            <a:r>
              <a:rPr lang="en-GB" baseline="0" dirty="0" smtClean="0"/>
              <a:t> and good</a:t>
            </a:r>
            <a:r>
              <a:rPr lang="en-GB" b="1" baseline="0" dirty="0" smtClean="0"/>
              <a:t>+</a:t>
            </a:r>
          </a:p>
          <a:p>
            <a:endParaRPr lang="en-GB" baseline="0" dirty="0" smtClean="0"/>
          </a:p>
          <a:p>
            <a:r>
              <a:rPr lang="en-GB" baseline="0" dirty="0" smtClean="0"/>
              <a:t>NB, your letter will indicate the things you should focus on to improve.  BUT – when they return for s5 it will be ALL areas of s5 </a:t>
            </a:r>
            <a:r>
              <a:rPr lang="en-GB" baseline="0" dirty="0" err="1" smtClean="0"/>
              <a:t>hadbook</a:t>
            </a:r>
            <a:r>
              <a:rPr lang="en-GB" baseline="0" dirty="0" smtClean="0"/>
              <a:t> which will be inspected.</a:t>
            </a:r>
          </a:p>
          <a:p>
            <a:endParaRPr lang="en-GB" baseline="0" dirty="0" smtClean="0"/>
          </a:p>
          <a:p>
            <a:r>
              <a:rPr lang="en-GB" baseline="0" dirty="0" smtClean="0"/>
              <a:t>The important thing to note with these is the </a:t>
            </a:r>
            <a:r>
              <a:rPr lang="en-GB" b="1" baseline="0" dirty="0" smtClean="0"/>
              <a:t>timing </a:t>
            </a:r>
            <a:r>
              <a:rPr lang="en-GB" baseline="0" dirty="0" smtClean="0"/>
              <a:t>of the return for a s5 inspection.</a:t>
            </a:r>
          </a:p>
          <a:p>
            <a:endParaRPr lang="en-GB" baseline="0" dirty="0" smtClean="0"/>
          </a:p>
          <a:p>
            <a:r>
              <a:rPr lang="en-GB" baseline="0" dirty="0" smtClean="0"/>
              <a:t>Some inspectors are making it very clear – others less so.</a:t>
            </a:r>
          </a:p>
          <a:p>
            <a:endParaRPr lang="en-GB" baseline="0" dirty="0" smtClean="0"/>
          </a:p>
          <a:p>
            <a:r>
              <a:rPr lang="en-GB" baseline="0" dirty="0" smtClean="0"/>
              <a:t>This diagram shows the return as ‘within up to 2 years’</a:t>
            </a:r>
          </a:p>
          <a:p>
            <a:endParaRPr lang="en-GB" baseline="0" dirty="0" smtClean="0"/>
          </a:p>
          <a:p>
            <a:r>
              <a:rPr lang="en-GB" baseline="0" dirty="0" smtClean="0"/>
              <a:t>Sean </a:t>
            </a:r>
            <a:r>
              <a:rPr lang="en-GB" baseline="0" dirty="0" err="1" smtClean="0"/>
              <a:t>Harford</a:t>
            </a:r>
            <a:r>
              <a:rPr lang="en-GB" baseline="0" dirty="0" smtClean="0"/>
              <a:t> clarified on his blog : s5 typically within 1-2 years – but no later than statutory timeframe for inspection (within 5 school years from the end of the school year in which the last inspection took place)</a:t>
            </a:r>
          </a:p>
        </p:txBody>
      </p:sp>
      <p:sp>
        <p:nvSpPr>
          <p:cNvPr id="4" name="Slide Number Placeholder 3"/>
          <p:cNvSpPr>
            <a:spLocks noGrp="1"/>
          </p:cNvSpPr>
          <p:nvPr>
            <p:ph type="sldNum" sz="quarter" idx="10"/>
          </p:nvPr>
        </p:nvSpPr>
        <p:spPr/>
        <p:txBody>
          <a:bodyPr/>
          <a:lstStyle/>
          <a:p>
            <a:fld id="{69F35706-817A-4C1C-8CE2-9EDB2E81F55E}" type="slidenum">
              <a:rPr lang="en-GB" smtClean="0"/>
              <a:t>46</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sz="900" baseline="0" dirty="0" smtClean="0"/>
              <a:t>In the past, we have invited a HT or </a:t>
            </a:r>
            <a:r>
              <a:rPr lang="en-GB" sz="900" baseline="0" dirty="0" err="1" smtClean="0"/>
              <a:t>CoG</a:t>
            </a:r>
            <a:r>
              <a:rPr lang="en-GB" sz="900" baseline="0" dirty="0" smtClean="0"/>
              <a:t> to share their recent experience re Ofsted inspection.  Not doing that this time because experiences are varying quite a bit.  So, instead, we have collated some of what appear to be some common aspects / the LA’s findings</a:t>
            </a:r>
          </a:p>
          <a:p>
            <a:endParaRPr lang="en-GB" sz="900" baseline="0" dirty="0" smtClean="0"/>
          </a:p>
          <a:p>
            <a:pPr lvl="0"/>
            <a:r>
              <a:rPr lang="en-GB" sz="900" kern="1200" dirty="0" smtClean="0">
                <a:solidFill>
                  <a:schemeClr val="tx1"/>
                </a:solidFill>
                <a:effectLst/>
                <a:latin typeface="+mn-lt"/>
                <a:ea typeface="+mn-ea"/>
                <a:cs typeface="+mn-cs"/>
              </a:rPr>
              <a:t>-  Accurate self-evaluation is key – don’t over sell or under sell.  External validation?</a:t>
            </a:r>
          </a:p>
          <a:p>
            <a:pPr lvl="0"/>
            <a:endParaRPr lang="en-GB" sz="900" kern="1200" dirty="0" smtClean="0">
              <a:solidFill>
                <a:schemeClr val="tx1"/>
              </a:solidFill>
              <a:effectLst/>
              <a:latin typeface="+mn-lt"/>
              <a:ea typeface="+mn-ea"/>
              <a:cs typeface="+mn-cs"/>
            </a:endParaRPr>
          </a:p>
          <a:p>
            <a:pPr marL="171450" lvl="0" indent="-171450">
              <a:buFontTx/>
              <a:buChar char="-"/>
            </a:pPr>
            <a:r>
              <a:rPr lang="en-GB" sz="900" kern="1200" dirty="0" smtClean="0">
                <a:solidFill>
                  <a:schemeClr val="tx1"/>
                </a:solidFill>
                <a:effectLst/>
                <a:latin typeface="+mn-lt"/>
                <a:ea typeface="+mn-ea"/>
                <a:cs typeface="+mn-cs"/>
              </a:rPr>
              <a:t>Inspectors are increasingly looking at topic books as well as/instead of English and maths books.</a:t>
            </a:r>
          </a:p>
          <a:p>
            <a:pPr marL="0" lvl="0" indent="0">
              <a:buFontTx/>
              <a:buNone/>
            </a:pPr>
            <a:endParaRPr lang="en-GB" sz="900" kern="1200" dirty="0" smtClean="0">
              <a:solidFill>
                <a:schemeClr val="tx1"/>
              </a:solidFill>
              <a:effectLst/>
              <a:latin typeface="+mn-lt"/>
              <a:ea typeface="+mn-ea"/>
              <a:cs typeface="+mn-cs"/>
            </a:endParaRPr>
          </a:p>
          <a:p>
            <a:pPr marL="171450" lvl="0" indent="-171450">
              <a:buFontTx/>
              <a:buChar char="-"/>
            </a:pPr>
            <a:r>
              <a:rPr lang="en-GB" sz="900" kern="1200" dirty="0" smtClean="0">
                <a:solidFill>
                  <a:schemeClr val="tx1"/>
                </a:solidFill>
                <a:effectLst/>
                <a:latin typeface="+mn-lt"/>
                <a:ea typeface="+mn-ea"/>
                <a:cs typeface="+mn-cs"/>
              </a:rPr>
              <a:t>Curriculum – have examples ready to exemplify your broad and balanced curriculum.  Does the school’s website reflects this?</a:t>
            </a:r>
          </a:p>
          <a:p>
            <a:pPr marL="171450" lvl="0" indent="-171450">
              <a:buFontTx/>
              <a:buChar char="-"/>
            </a:pPr>
            <a:endParaRPr lang="en-GB" sz="900" kern="1200" dirty="0" smtClean="0">
              <a:solidFill>
                <a:schemeClr val="tx1"/>
              </a:solidFill>
              <a:effectLst/>
              <a:latin typeface="+mn-lt"/>
              <a:ea typeface="+mn-ea"/>
              <a:cs typeface="+mn-cs"/>
            </a:endParaRPr>
          </a:p>
          <a:p>
            <a:pPr marL="171450" lvl="0" indent="-171450">
              <a:buFontTx/>
              <a:buChar char="-"/>
            </a:pPr>
            <a:r>
              <a:rPr lang="en-GB" sz="900" kern="1200" dirty="0" smtClean="0">
                <a:solidFill>
                  <a:schemeClr val="tx1"/>
                </a:solidFill>
                <a:effectLst/>
                <a:latin typeface="+mn-lt"/>
                <a:ea typeface="+mn-ea"/>
                <a:cs typeface="+mn-cs"/>
              </a:rPr>
              <a:t>Inspectors may speak to subject leaders in a group – pose questions and ask them to discuss. </a:t>
            </a:r>
          </a:p>
          <a:p>
            <a:pPr marL="171450" lvl="0" indent="-171450">
              <a:buFontTx/>
              <a:buChar char="-"/>
            </a:pPr>
            <a:endParaRPr lang="en-GB" sz="900" kern="1200" dirty="0" smtClean="0">
              <a:solidFill>
                <a:schemeClr val="tx1"/>
              </a:solidFill>
              <a:effectLst/>
              <a:latin typeface="+mn-lt"/>
              <a:ea typeface="+mn-ea"/>
              <a:cs typeface="+mn-cs"/>
            </a:endParaRPr>
          </a:p>
          <a:p>
            <a:pPr marL="171450" lvl="0" indent="-171450">
              <a:buFontTx/>
              <a:buChar char="-"/>
            </a:pPr>
            <a:r>
              <a:rPr lang="en-GB" sz="900" kern="1200" dirty="0" smtClean="0">
                <a:solidFill>
                  <a:schemeClr val="tx1"/>
                </a:solidFill>
                <a:effectLst/>
                <a:latin typeface="+mn-lt"/>
                <a:ea typeface="+mn-ea"/>
                <a:cs typeface="+mn-cs"/>
              </a:rPr>
              <a:t>Tracking systems – be prepared for inspectors to ask to see the school’s tracking system in action.  Is it being used effectively? How do governors know that assessments are valid? </a:t>
            </a:r>
          </a:p>
          <a:p>
            <a:pPr marL="171450" lvl="0" indent="-171450">
              <a:buFontTx/>
              <a:buChar char="-"/>
            </a:pPr>
            <a:endParaRPr lang="en-GB" sz="900" kern="1200" dirty="0" smtClean="0">
              <a:solidFill>
                <a:schemeClr val="tx1"/>
              </a:solidFill>
              <a:effectLst/>
              <a:latin typeface="+mn-lt"/>
              <a:ea typeface="+mn-ea"/>
              <a:cs typeface="+mn-cs"/>
            </a:endParaRPr>
          </a:p>
          <a:p>
            <a:pPr marL="171450" lvl="0" indent="-171450">
              <a:buFontTx/>
              <a:buChar char="-"/>
            </a:pPr>
            <a:r>
              <a:rPr lang="en-GB" sz="900" kern="1200" dirty="0" smtClean="0">
                <a:solidFill>
                  <a:schemeClr val="tx1"/>
                </a:solidFill>
                <a:effectLst/>
                <a:latin typeface="+mn-lt"/>
                <a:ea typeface="+mn-ea"/>
                <a:cs typeface="+mn-cs"/>
              </a:rPr>
              <a:t>Presenting data – track by cohorts and show numbers of pupils as well as percentages.  Note - revised guidance in Section 5 handbook about ‘published data for small groups of children </a:t>
            </a:r>
            <a:r>
              <a:rPr lang="en-GB" sz="900" b="1" kern="1200" dirty="0" smtClean="0">
                <a:solidFill>
                  <a:schemeClr val="tx1"/>
                </a:solidFill>
                <a:effectLst/>
                <a:latin typeface="+mn-lt"/>
                <a:ea typeface="+mn-ea"/>
                <a:cs typeface="+mn-cs"/>
              </a:rPr>
              <a:t>must</a:t>
            </a:r>
            <a:r>
              <a:rPr lang="en-GB" sz="900" kern="1200" dirty="0" smtClean="0">
                <a:solidFill>
                  <a:schemeClr val="tx1"/>
                </a:solidFill>
                <a:effectLst/>
                <a:latin typeface="+mn-lt"/>
                <a:ea typeface="+mn-ea"/>
                <a:cs typeface="+mn-cs"/>
              </a:rPr>
              <a:t> be treated with caution…’  (P59-60).   Plus – shadow data can be v useful.  </a:t>
            </a:r>
            <a:r>
              <a:rPr lang="en-GB" sz="900" kern="1200" baseline="0" dirty="0" smtClean="0">
                <a:solidFill>
                  <a:schemeClr val="tx1"/>
                </a:solidFill>
                <a:effectLst/>
                <a:latin typeface="+mn-lt"/>
                <a:ea typeface="+mn-ea"/>
                <a:cs typeface="+mn-cs"/>
              </a:rPr>
              <a:t>Always recommend case </a:t>
            </a:r>
            <a:r>
              <a:rPr lang="en-GB" sz="900" kern="1200" baseline="0" dirty="0" err="1" smtClean="0">
                <a:solidFill>
                  <a:schemeClr val="tx1"/>
                </a:solidFill>
                <a:effectLst/>
                <a:latin typeface="+mn-lt"/>
                <a:ea typeface="+mn-ea"/>
                <a:cs typeface="+mn-cs"/>
              </a:rPr>
              <a:t>studie</a:t>
            </a:r>
            <a:r>
              <a:rPr lang="en-GB" sz="900" kern="1200" baseline="0" dirty="0" smtClean="0">
                <a:solidFill>
                  <a:schemeClr val="tx1"/>
                </a:solidFill>
                <a:effectLst/>
                <a:latin typeface="+mn-lt"/>
                <a:ea typeface="+mn-ea"/>
                <a:cs typeface="+mn-cs"/>
              </a:rPr>
              <a:t> if context needs to be explained (not as an excuse, but to show positive impact)</a:t>
            </a:r>
            <a:endParaRPr lang="en-GB" sz="900" kern="1200" dirty="0" smtClean="0">
              <a:solidFill>
                <a:schemeClr val="tx1"/>
              </a:solidFill>
              <a:effectLst/>
              <a:latin typeface="+mn-lt"/>
              <a:ea typeface="+mn-ea"/>
              <a:cs typeface="+mn-cs"/>
            </a:endParaRPr>
          </a:p>
          <a:p>
            <a:pPr marL="171450" lvl="0" indent="-171450">
              <a:buFontTx/>
              <a:buChar char="-"/>
            </a:pPr>
            <a:endParaRPr lang="en-GB" sz="900" kern="1200" dirty="0" smtClean="0">
              <a:solidFill>
                <a:schemeClr val="tx1"/>
              </a:solidFill>
              <a:effectLst/>
              <a:latin typeface="+mn-lt"/>
              <a:ea typeface="+mn-ea"/>
              <a:cs typeface="+mn-cs"/>
            </a:endParaRPr>
          </a:p>
          <a:p>
            <a:pPr marL="171450" lvl="0" indent="-171450">
              <a:buFontTx/>
              <a:buChar char="-"/>
            </a:pPr>
            <a:r>
              <a:rPr lang="en-GB" sz="900" kern="1200" dirty="0" smtClean="0">
                <a:solidFill>
                  <a:schemeClr val="tx1"/>
                </a:solidFill>
                <a:effectLst/>
                <a:latin typeface="+mn-lt"/>
                <a:ea typeface="+mn-ea"/>
                <a:cs typeface="+mn-cs"/>
              </a:rPr>
              <a:t>Remind teachers that when inspectors discuss/ask for information about low/middle/high </a:t>
            </a:r>
            <a:r>
              <a:rPr lang="en-GB" sz="900" kern="1200" dirty="0" err="1" smtClean="0">
                <a:solidFill>
                  <a:schemeClr val="tx1"/>
                </a:solidFill>
                <a:effectLst/>
                <a:latin typeface="+mn-lt"/>
                <a:ea typeface="+mn-ea"/>
                <a:cs typeface="+mn-cs"/>
              </a:rPr>
              <a:t>attainers</a:t>
            </a:r>
            <a:r>
              <a:rPr lang="en-GB" sz="900" kern="1200" dirty="0" smtClean="0">
                <a:solidFill>
                  <a:schemeClr val="tx1"/>
                </a:solidFill>
                <a:effectLst/>
                <a:latin typeface="+mn-lt"/>
                <a:ea typeface="+mn-ea"/>
                <a:cs typeface="+mn-cs"/>
              </a:rPr>
              <a:t> this is based on their prior attainment at the end of EYFS (for KS1 pupils) and end of KS1 (for KS2 pupils).</a:t>
            </a:r>
          </a:p>
          <a:p>
            <a:pPr marL="171450" lvl="0" indent="-171450">
              <a:buFontTx/>
              <a:buChar char="-"/>
            </a:pPr>
            <a:endParaRPr lang="en-GB" sz="900" kern="1200" dirty="0" smtClean="0">
              <a:solidFill>
                <a:schemeClr val="tx1"/>
              </a:solidFill>
              <a:effectLst/>
              <a:latin typeface="+mn-lt"/>
              <a:ea typeface="+mn-ea"/>
              <a:cs typeface="+mn-cs"/>
            </a:endParaRPr>
          </a:p>
          <a:p>
            <a:pPr lvl="0"/>
            <a:r>
              <a:rPr lang="en-GB" sz="900" kern="1200" dirty="0" smtClean="0">
                <a:solidFill>
                  <a:schemeClr val="tx1"/>
                </a:solidFill>
                <a:effectLst/>
                <a:latin typeface="+mn-lt"/>
                <a:ea typeface="+mn-ea"/>
                <a:cs typeface="+mn-cs"/>
              </a:rPr>
              <a:t>- Any concerns about the conduct of the inspection should be challenged on the day.  Performance Adviser can provide advice/guidance.  Plus – do respond to the factual check (reports</a:t>
            </a:r>
            <a:r>
              <a:rPr lang="en-GB" sz="900" kern="1200" baseline="0" dirty="0" smtClean="0">
                <a:solidFill>
                  <a:schemeClr val="tx1"/>
                </a:solidFill>
                <a:effectLst/>
                <a:latin typeface="+mn-lt"/>
                <a:ea typeface="+mn-ea"/>
                <a:cs typeface="+mn-cs"/>
              </a:rPr>
              <a:t> have been changed!)</a:t>
            </a:r>
            <a:endParaRPr lang="en-GB" sz="900" kern="1200" dirty="0" smtClean="0">
              <a:solidFill>
                <a:schemeClr val="tx1"/>
              </a:solidFill>
              <a:effectLst/>
              <a:latin typeface="+mn-lt"/>
              <a:ea typeface="+mn-ea"/>
              <a:cs typeface="+mn-cs"/>
            </a:endParaRPr>
          </a:p>
          <a:p>
            <a:endParaRPr lang="en-GB" sz="900" baseline="0" dirty="0" smtClean="0"/>
          </a:p>
          <a:p>
            <a:r>
              <a:rPr lang="en-GB" sz="900" b="1" baseline="0" dirty="0" smtClean="0"/>
              <a:t>Opportunity for Q&amp;A</a:t>
            </a:r>
          </a:p>
          <a:p>
            <a:endParaRPr lang="en-GB" sz="900" baseline="0" dirty="0" smtClean="0"/>
          </a:p>
          <a:p>
            <a:r>
              <a:rPr lang="en-GB" sz="900" baseline="0" dirty="0" smtClean="0"/>
              <a:t>Do keep in touch with PA during day(s)</a:t>
            </a:r>
          </a:p>
          <a:p>
            <a:endParaRPr lang="en-GB" sz="900" baseline="0"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t>47</a:t>
            </a:fld>
            <a:endParaRPr lang="en-GB"/>
          </a:p>
        </p:txBody>
      </p:sp>
    </p:spTree>
    <p:extLst>
      <p:ext uri="{BB962C8B-B14F-4D97-AF65-F5344CB8AC3E}">
        <p14:creationId xmlns:p14="http://schemas.microsoft.com/office/powerpoint/2010/main" val="2742277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There are no</a:t>
            </a:r>
            <a:r>
              <a:rPr lang="en-GB" baseline="0" dirty="0" smtClean="0"/>
              <a:t> slides for CTG. The CTG newsletter will be provided for those attending.</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48</a:t>
            </a:fld>
            <a:endParaRPr lang="en-GB"/>
          </a:p>
        </p:txBody>
      </p:sp>
    </p:spTree>
    <p:extLst>
      <p:ext uri="{BB962C8B-B14F-4D97-AF65-F5344CB8AC3E}">
        <p14:creationId xmlns:p14="http://schemas.microsoft.com/office/powerpoint/2010/main" val="2558908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Notes; please see the detailed notes below these slides.</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49</a:t>
            </a:fld>
            <a:endParaRPr lang="en-GB"/>
          </a:p>
        </p:txBody>
      </p:sp>
    </p:spTree>
    <p:extLst>
      <p:ext uri="{BB962C8B-B14F-4D97-AF65-F5344CB8AC3E}">
        <p14:creationId xmlns:p14="http://schemas.microsoft.com/office/powerpoint/2010/main" val="318204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Handout:</a:t>
            </a:r>
            <a:r>
              <a:rPr lang="en-GB" baseline="0" dirty="0" smtClean="0"/>
              <a:t> one per person – of the ‘egg’</a:t>
            </a:r>
            <a:endParaRPr lang="en-GB" dirty="0" smtClean="0"/>
          </a:p>
          <a:p>
            <a:r>
              <a:rPr lang="en-GB" dirty="0" smtClean="0"/>
              <a:t>The importance of training (ref to Governance handbook s4.2 : Training &amp; Development)</a:t>
            </a:r>
          </a:p>
          <a:p>
            <a:r>
              <a:rPr lang="en-GB" i="1" dirty="0" smtClean="0"/>
              <a:t>All boards are responsible</a:t>
            </a:r>
            <a:r>
              <a:rPr lang="en-GB" i="1" baseline="0" dirty="0" smtClean="0"/>
              <a:t> for identifying the induction and other ongoing training and development they need.</a:t>
            </a:r>
          </a:p>
          <a:p>
            <a:r>
              <a:rPr lang="en-GB" i="1" baseline="0" dirty="0" smtClean="0"/>
              <a:t>They should set aside a budget for this purpose</a:t>
            </a:r>
          </a:p>
          <a:p>
            <a:r>
              <a:rPr lang="en-GB" i="1" baseline="0" dirty="0" smtClean="0"/>
              <a:t>Effective boards encourage everyone involved in governance to make the most of the resources, guidance and training available to develop their knowledge and skills</a:t>
            </a:r>
          </a:p>
          <a:p>
            <a:endParaRPr lang="en-GB" i="1" baseline="0" dirty="0" smtClean="0"/>
          </a:p>
          <a:p>
            <a:r>
              <a:rPr lang="en-GB" i="0" baseline="0" dirty="0" smtClean="0"/>
              <a:t>So, please check (annually?) </a:t>
            </a:r>
            <a:r>
              <a:rPr lang="en-GB" b="1" i="0" baseline="0" dirty="0" smtClean="0"/>
              <a:t>who</a:t>
            </a:r>
            <a:r>
              <a:rPr lang="en-GB" i="0" baseline="0" dirty="0" smtClean="0"/>
              <a:t> has had </a:t>
            </a:r>
            <a:r>
              <a:rPr lang="en-GB" b="1" i="0" baseline="0" dirty="0" smtClean="0"/>
              <a:t>what</a:t>
            </a:r>
            <a:r>
              <a:rPr lang="en-GB" i="0" baseline="0" dirty="0" smtClean="0"/>
              <a:t> training and </a:t>
            </a:r>
            <a:r>
              <a:rPr lang="en-GB" b="1" i="0" baseline="0" dirty="0" smtClean="0"/>
              <a:t>when </a:t>
            </a:r>
          </a:p>
          <a:p>
            <a:endParaRPr lang="en-GB" b="1" i="0" baseline="0" dirty="0" smtClean="0"/>
          </a:p>
          <a:p>
            <a:r>
              <a:rPr lang="en-GB" b="1" i="0" baseline="0" dirty="0" smtClean="0"/>
              <a:t>Identify gaps</a:t>
            </a:r>
            <a:r>
              <a:rPr lang="en-GB" b="0" i="0" baseline="0" dirty="0" smtClean="0"/>
              <a:t> and then plan to fill those gaps, </a:t>
            </a:r>
            <a:r>
              <a:rPr lang="en-GB" b="0" i="0" baseline="0" dirty="0" err="1" smtClean="0"/>
              <a:t>ie</a:t>
            </a:r>
            <a:r>
              <a:rPr lang="en-GB" b="0" i="0" baseline="0" dirty="0" smtClean="0"/>
              <a:t>, secure training (can be sourced from a variety of places but obviously LA)</a:t>
            </a:r>
          </a:p>
          <a:p>
            <a:endParaRPr lang="en-GB" b="0" i="0" baseline="0" dirty="0" smtClean="0"/>
          </a:p>
          <a:p>
            <a:r>
              <a:rPr lang="en-GB" b="0" i="0" baseline="0" dirty="0" smtClean="0"/>
              <a:t>Egg  (Know you’ve seen it before, but got a bit more time to talk about it today)</a:t>
            </a:r>
          </a:p>
          <a:p>
            <a:endParaRPr lang="en-GB" b="0" i="0" baseline="0" dirty="0" smtClean="0"/>
          </a:p>
          <a:p>
            <a:r>
              <a:rPr lang="en-GB" b="0" i="0" baseline="0" dirty="0" smtClean="0"/>
              <a:t>Range of training topics – some ‘essential’, some ‘developmental’, some ‘specialist’ (which are delivered by specialist LA teams).  </a:t>
            </a:r>
          </a:p>
          <a:p>
            <a:r>
              <a:rPr lang="en-GB" b="0" i="0" baseline="0" dirty="0" smtClean="0"/>
              <a:t>Some are delivered centrally, some available on site of your school.  (Central dates for next year just being finalised)</a:t>
            </a:r>
          </a:p>
          <a:p>
            <a:r>
              <a:rPr lang="en-GB" b="0" i="0" baseline="0" dirty="0" smtClean="0"/>
              <a:t>Whatever you are interested in, do talk to GS – we can be flexible, and can make training bespoke.</a:t>
            </a:r>
          </a:p>
          <a:p>
            <a:endParaRPr lang="en-GB" b="0" i="0" baseline="0" dirty="0" smtClean="0"/>
          </a:p>
          <a:p>
            <a:endParaRPr lang="en-GB" b="0" i="0" baseline="0" dirty="0" smtClean="0"/>
          </a:p>
          <a:p>
            <a:endParaRPr lang="en-GB" b="1" i="0" dirty="0"/>
          </a:p>
        </p:txBody>
      </p:sp>
      <p:sp>
        <p:nvSpPr>
          <p:cNvPr id="4" name="Slide Number Placeholder 3"/>
          <p:cNvSpPr>
            <a:spLocks noGrp="1"/>
          </p:cNvSpPr>
          <p:nvPr>
            <p:ph type="sldNum" sz="quarter" idx="10"/>
          </p:nvPr>
        </p:nvSpPr>
        <p:spPr/>
        <p:txBody>
          <a:bodyPr/>
          <a:lstStyle/>
          <a:p>
            <a:fld id="{69F35706-817A-4C1C-8CE2-9EDB2E81F55E}" type="slidenum">
              <a:rPr lang="en-GB" smtClean="0"/>
              <a:t>50</a:t>
            </a:fld>
            <a:endParaRPr lang="en-GB"/>
          </a:p>
        </p:txBody>
      </p:sp>
    </p:spTree>
    <p:extLst>
      <p:ext uri="{BB962C8B-B14F-4D97-AF65-F5344CB8AC3E}">
        <p14:creationId xmlns:p14="http://schemas.microsoft.com/office/powerpoint/2010/main" val="365466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0" i="0" baseline="0" dirty="0" smtClean="0"/>
              <a:t>Range of training topics – some ‘essential’, some ‘developmental’, some ‘specialist’ (which are delivered by specialist LA teams).  </a:t>
            </a:r>
          </a:p>
          <a:p>
            <a:r>
              <a:rPr lang="en-GB" b="0" i="0" baseline="0" dirty="0" smtClean="0"/>
              <a:t>Some are delivered centrally, some available on site of your school.  (Central dates for next year just being finalised)</a:t>
            </a:r>
          </a:p>
          <a:p>
            <a:endParaRPr lang="en-GB" b="0" i="0" baseline="0" dirty="0" smtClean="0"/>
          </a:p>
          <a:p>
            <a:r>
              <a:rPr lang="en-GB" b="0" i="0" baseline="0" dirty="0" smtClean="0"/>
              <a:t>And, do check if you are entitled to something / or owed something.  It may be training is included in the GS package you purchased from </a:t>
            </a:r>
            <a:r>
              <a:rPr lang="en-GB" b="0" i="0" baseline="0" dirty="0" err="1" smtClean="0"/>
              <a:t>GCCplus</a:t>
            </a:r>
            <a:r>
              <a:rPr lang="en-GB" b="0" i="0" baseline="0" dirty="0" smtClean="0"/>
              <a:t>.</a:t>
            </a:r>
          </a:p>
          <a:p>
            <a:r>
              <a:rPr lang="en-GB" b="0" i="0" baseline="0" dirty="0" smtClean="0"/>
              <a:t>3 training packages available :</a:t>
            </a:r>
          </a:p>
          <a:p>
            <a:r>
              <a:rPr lang="en-GB" b="0" i="0" baseline="0" dirty="0" smtClean="0"/>
              <a:t>1 : GS helpline</a:t>
            </a:r>
          </a:p>
          <a:p>
            <a:r>
              <a:rPr lang="en-GB" b="0" i="0" baseline="0" dirty="0" smtClean="0"/>
              <a:t>2 : GS helpline plus 2 central days</a:t>
            </a:r>
          </a:p>
          <a:p>
            <a:r>
              <a:rPr lang="en-GB" b="0" i="0" baseline="0" dirty="0" smtClean="0"/>
              <a:t>3 : GS helpline plus 1 school-based session</a:t>
            </a:r>
          </a:p>
          <a:p>
            <a:endParaRPr lang="en-GB" b="0" i="0" baseline="0" dirty="0" smtClean="0"/>
          </a:p>
          <a:p>
            <a:r>
              <a:rPr lang="en-GB" b="0" i="0" baseline="0" dirty="0" smtClean="0"/>
              <a:t>The point is – check what you’ve had, what you need, and speak to GS about what it is you need</a:t>
            </a:r>
          </a:p>
          <a:p>
            <a:pPr marL="0" marR="0" indent="0" algn="l" defTabSz="914400" rtl="0" eaLnBrk="1" fontAlgn="auto" latinLnBrk="0" hangingPunct="1">
              <a:lnSpc>
                <a:spcPct val="100000"/>
              </a:lnSpc>
              <a:spcBef>
                <a:spcPts val="0"/>
              </a:spcBef>
              <a:spcAft>
                <a:spcPts val="0"/>
              </a:spcAft>
              <a:buClrTx/>
              <a:buSzTx/>
              <a:buFontTx/>
              <a:buNone/>
              <a:tabLst/>
              <a:defRPr/>
            </a:pPr>
            <a:r>
              <a:rPr lang="en-GB" b="0" i="0" baseline="0" dirty="0" smtClean="0"/>
              <a:t>Whatever you are interested in, do talk to GS – we can be flexible, and can make training bespoke.</a:t>
            </a:r>
          </a:p>
          <a:p>
            <a:pPr marL="0" marR="0" indent="0" algn="l" defTabSz="914400" rtl="0" eaLnBrk="1" fontAlgn="auto" latinLnBrk="0" hangingPunct="1">
              <a:lnSpc>
                <a:spcPct val="100000"/>
              </a:lnSpc>
              <a:spcBef>
                <a:spcPts val="0"/>
              </a:spcBef>
              <a:spcAft>
                <a:spcPts val="0"/>
              </a:spcAft>
              <a:buClrTx/>
              <a:buSzTx/>
              <a:buFontTx/>
              <a:buNone/>
              <a:tabLst/>
              <a:defRPr/>
            </a:pPr>
            <a:r>
              <a:rPr lang="en-GB" b="0" i="0" baseline="0" dirty="0" smtClean="0"/>
              <a:t>For example – we put on a Complaints event in response to need and it was v successful.</a:t>
            </a:r>
          </a:p>
          <a:p>
            <a:endParaRPr lang="en-GB"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smtClean="0"/>
              <a:t>Opportunity to discuss experience of governor training?</a:t>
            </a:r>
          </a:p>
          <a:p>
            <a:endParaRPr lang="en-GB" b="0" i="0" baseline="0" dirty="0" smtClean="0"/>
          </a:p>
          <a:p>
            <a:endParaRPr lang="en-GB" b="1" i="0" dirty="0"/>
          </a:p>
        </p:txBody>
      </p:sp>
      <p:sp>
        <p:nvSpPr>
          <p:cNvPr id="4" name="Slide Number Placeholder 3"/>
          <p:cNvSpPr>
            <a:spLocks noGrp="1"/>
          </p:cNvSpPr>
          <p:nvPr>
            <p:ph type="sldNum" sz="quarter" idx="10"/>
          </p:nvPr>
        </p:nvSpPr>
        <p:spPr/>
        <p:txBody>
          <a:bodyPr/>
          <a:lstStyle/>
          <a:p>
            <a:fld id="{69F35706-817A-4C1C-8CE2-9EDB2E81F55E}" type="slidenum">
              <a:rPr lang="en-GB" smtClean="0"/>
              <a:t>51</a:t>
            </a:fld>
            <a:endParaRPr lang="en-GB"/>
          </a:p>
        </p:txBody>
      </p:sp>
    </p:spTree>
    <p:extLst>
      <p:ext uri="{BB962C8B-B14F-4D97-AF65-F5344CB8AC3E}">
        <p14:creationId xmlns:p14="http://schemas.microsoft.com/office/powerpoint/2010/main" val="365466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1" baseline="0" dirty="0" smtClean="0">
                <a:solidFill>
                  <a:srgbClr val="00B050"/>
                </a:solidFill>
              </a:rPr>
              <a:t>Can be a fabulous method of communication with community / parents / </a:t>
            </a:r>
            <a:r>
              <a:rPr lang="en-GB" b="1" baseline="0" dirty="0" err="1" smtClean="0">
                <a:solidFill>
                  <a:srgbClr val="00B050"/>
                </a:solidFill>
              </a:rPr>
              <a:t>etc</a:t>
            </a:r>
            <a:r>
              <a:rPr lang="en-GB" b="1" baseline="0" dirty="0" smtClean="0">
                <a:solidFill>
                  <a:srgbClr val="00B050"/>
                </a:solidFill>
              </a:rPr>
              <a:t>, but also can cause problem for schools.</a:t>
            </a:r>
          </a:p>
          <a:p>
            <a:endParaRPr lang="en-GB" b="1" baseline="0" dirty="0" smtClean="0">
              <a:solidFill>
                <a:srgbClr val="00B050"/>
              </a:solidFill>
            </a:endParaRPr>
          </a:p>
          <a:p>
            <a:r>
              <a:rPr lang="en-GB" b="1" baseline="0" dirty="0" smtClean="0">
                <a:solidFill>
                  <a:srgbClr val="00B050"/>
                </a:solidFill>
              </a:rPr>
              <a:t>Comments on social media from parents can be inaccurate, defamatory or even abusive.  You have little redress – other than appealing to the author to stop </a:t>
            </a:r>
          </a:p>
          <a:p>
            <a:endParaRPr lang="en-GB" b="1" baseline="0" dirty="0" smtClean="0">
              <a:solidFill>
                <a:srgbClr val="00B050"/>
              </a:solidFill>
            </a:endParaRPr>
          </a:p>
          <a:p>
            <a:r>
              <a:rPr lang="en-GB" b="1" baseline="0" dirty="0" smtClean="0">
                <a:solidFill>
                  <a:srgbClr val="00B050"/>
                </a:solidFill>
              </a:rPr>
              <a:t>We do have a school based course which governors may find helpful.  It consider some general info (about the legal age range for children on particular sites), it considers how the school can manage its own social media presence, and considers the problems which can arise…</a:t>
            </a:r>
          </a:p>
          <a:p>
            <a:endParaRPr lang="en-GB" b="1" baseline="0" dirty="0" smtClean="0">
              <a:solidFill>
                <a:srgbClr val="00B050"/>
              </a:solidFill>
            </a:endParaRPr>
          </a:p>
          <a:p>
            <a:r>
              <a:rPr lang="en-GB" i="1" baseline="0" dirty="0" smtClean="0"/>
              <a:t>Discuss : </a:t>
            </a:r>
            <a:r>
              <a:rPr lang="en-GB" i="1" baseline="0" smtClean="0"/>
              <a:t>own experience?? sharing </a:t>
            </a:r>
            <a:r>
              <a:rPr lang="en-GB" i="1" baseline="0" dirty="0" smtClean="0"/>
              <a:t>good practice through discussion and capturing concerns to collate from all the briefings.</a:t>
            </a:r>
          </a:p>
          <a:p>
            <a:endParaRPr lang="en-GB" baseline="0" dirty="0" smtClean="0"/>
          </a:p>
          <a:p>
            <a:endParaRPr lang="en-GB" b="1" dirty="0">
              <a:solidFill>
                <a:srgbClr val="00B050"/>
              </a:solidFill>
            </a:endParaRPr>
          </a:p>
        </p:txBody>
      </p:sp>
      <p:sp>
        <p:nvSpPr>
          <p:cNvPr id="4" name="Slide Number Placeholder 3"/>
          <p:cNvSpPr>
            <a:spLocks noGrp="1"/>
          </p:cNvSpPr>
          <p:nvPr>
            <p:ph type="sldNum" sz="quarter" idx="10"/>
          </p:nvPr>
        </p:nvSpPr>
        <p:spPr/>
        <p:txBody>
          <a:bodyPr/>
          <a:lstStyle/>
          <a:p>
            <a:fld id="{69F35706-817A-4C1C-8CE2-9EDB2E81F55E}" type="slidenum">
              <a:rPr lang="en-GB" smtClean="0"/>
              <a:t>52</a:t>
            </a:fld>
            <a:endParaRPr lang="en-GB"/>
          </a:p>
        </p:txBody>
      </p:sp>
    </p:spTree>
    <p:extLst>
      <p:ext uri="{BB962C8B-B14F-4D97-AF65-F5344CB8AC3E}">
        <p14:creationId xmlns:p14="http://schemas.microsoft.com/office/powerpoint/2010/main" val="276467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lvl="0"/>
            <a:r>
              <a:rPr lang="en-GB" b="1" dirty="0" smtClean="0"/>
              <a:t>Education leads &amp; Performance Advisers </a:t>
            </a:r>
            <a:endParaRPr lang="en-GB" dirty="0" smtClean="0"/>
          </a:p>
          <a:p>
            <a:r>
              <a:rPr lang="en-GB" b="1" dirty="0" smtClean="0"/>
              <a:t>Responsible for</a:t>
            </a:r>
            <a:r>
              <a:rPr lang="en-GB" dirty="0" smtClean="0"/>
              <a:t>: coordination of challenge, support and intervention to ensure high quality educational provision for all children and young people, ensuring rapid and appropriate action is taken in schools and settings causing concern across all phases, development of robust improvement strategies; supporting schools with school collaboration and structural change; supporting the delivery of the National Curriculum in maintained schools; delivery of statutory and non-statutory responsibilities of the LA in relation to governor services, newly qualified teachers  and assessment. This area also has close liaison and partnership with system leaders, Ofsted and the office of the Regional Schools Commissioner).</a:t>
            </a:r>
          </a:p>
          <a:p>
            <a:pPr lvl="0"/>
            <a:r>
              <a:rPr lang="en-GB" b="1" dirty="0" smtClean="0"/>
              <a:t>Lead for health and wellbeing</a:t>
            </a:r>
            <a:r>
              <a:rPr lang="en-GB" dirty="0" smtClean="0"/>
              <a:t> (lead officer – Fiona Quan )</a:t>
            </a:r>
          </a:p>
          <a:p>
            <a:r>
              <a:rPr lang="en-GB" dirty="0" smtClean="0"/>
              <a:t>Responsible for: training, advice and guidance to schools on a range of areas related to the health and well being of children and young people including the PSHE curriculum and  the on-line pupil survey </a:t>
            </a:r>
          </a:p>
          <a:p>
            <a:pPr lvl="0"/>
            <a:r>
              <a:rPr lang="en-GB" b="1" dirty="0" smtClean="0"/>
              <a:t>HR business partner for schools</a:t>
            </a:r>
            <a:r>
              <a:rPr lang="en-GB" dirty="0" smtClean="0"/>
              <a:t> (Margaret Wilkins)</a:t>
            </a:r>
          </a:p>
          <a:p>
            <a:r>
              <a:rPr lang="en-GB" dirty="0" smtClean="0"/>
              <a:t>Responsible for: providing a range of specialist advice to schools alongside the education outcomes and intervention team </a:t>
            </a:r>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2637899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It’s rare – but it does happen.</a:t>
            </a:r>
          </a:p>
          <a:p>
            <a:r>
              <a:rPr lang="en-GB" dirty="0" smtClean="0"/>
              <a:t>Leadership</a:t>
            </a:r>
            <a:r>
              <a:rPr lang="en-GB" baseline="0" dirty="0" smtClean="0"/>
              <a:t> of a school may, occasionally, need to bar someone from the site – most typically a parent(s)</a:t>
            </a:r>
          </a:p>
          <a:p>
            <a:endParaRPr lang="en-GB" baseline="0" dirty="0" smtClean="0"/>
          </a:p>
          <a:p>
            <a:r>
              <a:rPr lang="en-GB" baseline="0" dirty="0" smtClean="0"/>
              <a:t>It’s old (2012), but the </a:t>
            </a:r>
            <a:r>
              <a:rPr lang="en-GB" baseline="0" dirty="0" err="1" smtClean="0"/>
              <a:t>DfE</a:t>
            </a:r>
            <a:r>
              <a:rPr lang="en-GB" baseline="0" dirty="0" smtClean="0"/>
              <a:t> do have (non-statutory) advice.</a:t>
            </a:r>
          </a:p>
          <a:p>
            <a:endParaRPr lang="en-GB" baseline="0" dirty="0" smtClean="0"/>
          </a:p>
          <a:p>
            <a:r>
              <a:rPr lang="en-GB" baseline="0" dirty="0" smtClean="0"/>
              <a:t>In simple terms –  the </a:t>
            </a:r>
            <a:r>
              <a:rPr lang="en-GB" baseline="0" dirty="0" err="1" smtClean="0"/>
              <a:t>DfE</a:t>
            </a:r>
            <a:r>
              <a:rPr lang="en-GB" baseline="0" dirty="0" smtClean="0"/>
              <a:t> advice sets out a reminder that school premises are private property – and parents have permission from the school to be on site.</a:t>
            </a:r>
          </a:p>
          <a:p>
            <a:r>
              <a:rPr lang="en-GB" baseline="0" dirty="0" smtClean="0"/>
              <a:t>The advice sets out when a school may ban or bar parents from the site.</a:t>
            </a:r>
          </a:p>
          <a:p>
            <a:r>
              <a:rPr lang="en-GB" baseline="0" dirty="0" smtClean="0"/>
              <a:t>It suggests when a school intends to ban, this should be done in writing, and giving the person to be banned an opportunity to express their views.</a:t>
            </a:r>
          </a:p>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53</a:t>
            </a:fld>
            <a:endParaRPr lang="en-GB"/>
          </a:p>
        </p:txBody>
      </p:sp>
    </p:spTree>
    <p:extLst>
      <p:ext uri="{BB962C8B-B14F-4D97-AF65-F5344CB8AC3E}">
        <p14:creationId xmlns:p14="http://schemas.microsoft.com/office/powerpoint/2010/main" val="3106878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Notes for presenters: </a:t>
            </a:r>
            <a:r>
              <a:rPr lang="en-GB" dirty="0" smtClean="0"/>
              <a:t>There will be annotated hard</a:t>
            </a:r>
            <a:r>
              <a:rPr lang="en-GB" baseline="0" dirty="0" smtClean="0"/>
              <a:t> copies of the notes and handouts for this section with 2 slides per page.</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54</a:t>
            </a:fld>
            <a:endParaRPr lang="en-GB"/>
          </a:p>
        </p:txBody>
      </p:sp>
    </p:spTree>
    <p:extLst>
      <p:ext uri="{BB962C8B-B14F-4D97-AF65-F5344CB8AC3E}">
        <p14:creationId xmlns:p14="http://schemas.microsoft.com/office/powerpoint/2010/main" val="1512305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42863" y="739775"/>
            <a:ext cx="6583362" cy="3703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4097FCC-A2D9-44C3-9017-090FE8E9E45A}" type="slidenum">
              <a:rPr lang="en-GB" altLang="en-US">
                <a:solidFill>
                  <a:prstClr val="black"/>
                </a:solidFill>
                <a:latin typeface="Times New Roman" pitchFamily="18" charset="0"/>
              </a:rPr>
              <a:pPr eaLnBrk="1" hangingPunct="1">
                <a:spcBef>
                  <a:spcPct val="0"/>
                </a:spcBef>
              </a:pPr>
              <a:t>60</a:t>
            </a:fld>
            <a:endParaRPr lang="en-GB" altLang="en-US">
              <a:solidFill>
                <a:prstClr val="black"/>
              </a:solidFill>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61</a:t>
            </a:fld>
            <a:endParaRPr lang="en-GB">
              <a:solidFill>
                <a:prstClr val="black"/>
              </a:solidFill>
            </a:endParaRPr>
          </a:p>
        </p:txBody>
      </p:sp>
    </p:spTree>
    <p:extLst>
      <p:ext uri="{BB962C8B-B14F-4D97-AF65-F5344CB8AC3E}">
        <p14:creationId xmlns:p14="http://schemas.microsoft.com/office/powerpoint/2010/main" val="2218142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Handout:</a:t>
            </a:r>
            <a:r>
              <a:rPr lang="en-GB" baseline="0" dirty="0" smtClean="0"/>
              <a:t> flyer one per person</a:t>
            </a:r>
            <a:endParaRPr lang="en-GB" dirty="0"/>
          </a:p>
        </p:txBody>
      </p:sp>
      <p:sp>
        <p:nvSpPr>
          <p:cNvPr id="4" name="Slide Number Placeholder 3"/>
          <p:cNvSpPr>
            <a:spLocks noGrp="1"/>
          </p:cNvSpPr>
          <p:nvPr>
            <p:ph type="sldNum" sz="quarter" idx="10"/>
          </p:nvPr>
        </p:nvSpPr>
        <p:spPr/>
        <p:txBody>
          <a:bodyPr/>
          <a:lstStyle/>
          <a:p>
            <a:fld id="{0845D619-73B8-40AE-8B36-2EC66206A3D3}" type="slidenum">
              <a:rPr lang="en-GB" smtClean="0"/>
              <a:pPr/>
              <a:t>67</a:t>
            </a:fld>
            <a:endParaRPr lang="en-GB"/>
          </a:p>
        </p:txBody>
      </p:sp>
    </p:spTree>
    <p:extLst>
      <p:ext uri="{BB962C8B-B14F-4D97-AF65-F5344CB8AC3E}">
        <p14:creationId xmlns:p14="http://schemas.microsoft.com/office/powerpoint/2010/main" val="175798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Notes: Information in Heads Up</a:t>
            </a:r>
            <a:r>
              <a:rPr lang="en-GB" baseline="0" dirty="0" smtClean="0"/>
              <a:t> week beginning 5</a:t>
            </a:r>
            <a:r>
              <a:rPr lang="en-GB" baseline="30000" dirty="0" smtClean="0"/>
              <a:t>th</a:t>
            </a:r>
            <a:r>
              <a:rPr lang="en-GB" baseline="0" dirty="0" smtClean="0"/>
              <a:t> March. Please point out 70 places. </a:t>
            </a:r>
          </a:p>
          <a:p>
            <a:r>
              <a:rPr lang="en-GB" baseline="0" dirty="0" smtClean="0"/>
              <a:t>Handouts: Copies for the tables: flyer and full agenda.</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68</a:t>
            </a:fld>
            <a:endParaRPr lang="en-GB"/>
          </a:p>
        </p:txBody>
      </p:sp>
    </p:spTree>
    <p:extLst>
      <p:ext uri="{BB962C8B-B14F-4D97-AF65-F5344CB8AC3E}">
        <p14:creationId xmlns:p14="http://schemas.microsoft.com/office/powerpoint/2010/main" val="3701195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Previously: assessment was drawn from across Year 1</a:t>
            </a:r>
            <a:r>
              <a:rPr lang="en-GB" baseline="0" dirty="0" smtClean="0"/>
              <a:t> and</a:t>
            </a:r>
            <a:r>
              <a:rPr lang="en-GB" dirty="0" smtClean="0"/>
              <a:t> Year 2 for science content. </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71</a:t>
            </a:fld>
            <a:endParaRPr lang="en-GB"/>
          </a:p>
        </p:txBody>
      </p:sp>
    </p:spTree>
    <p:extLst>
      <p:ext uri="{BB962C8B-B14F-4D97-AF65-F5344CB8AC3E}">
        <p14:creationId xmlns:p14="http://schemas.microsoft.com/office/powerpoint/2010/main" val="178850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Handout: </a:t>
            </a:r>
            <a:r>
              <a:rPr lang="en-GB" dirty="0" smtClean="0"/>
              <a:t>summary – one per person</a:t>
            </a:r>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73</a:t>
            </a:fld>
            <a:endParaRPr lang="en-GB"/>
          </a:p>
        </p:txBody>
      </p:sp>
    </p:spTree>
    <p:extLst>
      <p:ext uri="{BB962C8B-B14F-4D97-AF65-F5344CB8AC3E}">
        <p14:creationId xmlns:p14="http://schemas.microsoft.com/office/powerpoint/2010/main" val="796321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t>74</a:t>
            </a:fld>
            <a:endParaRPr lang="en-GB"/>
          </a:p>
        </p:txBody>
      </p:sp>
    </p:spTree>
    <p:extLst>
      <p:ext uri="{BB962C8B-B14F-4D97-AF65-F5344CB8AC3E}">
        <p14:creationId xmlns:p14="http://schemas.microsoft.com/office/powerpoint/2010/main" val="2596388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baseline="0" dirty="0" smtClean="0"/>
              <a:t>Please let EYFS teachers know as soon as you know, it is helpful at the Moderation workshops for us to discuss details of the forthcoming visits and CT’s can ask us questions that they may have.</a:t>
            </a:r>
          </a:p>
          <a:p>
            <a:endParaRPr lang="en-GB" baseline="0" dirty="0" smtClean="0"/>
          </a:p>
          <a:p>
            <a:r>
              <a:rPr lang="en-GB" sz="1200" baseline="0" dirty="0" smtClean="0"/>
              <a:t>Glos LA Training:</a:t>
            </a:r>
          </a:p>
          <a:p>
            <a:endParaRPr lang="en-GB" sz="1200" baseline="0" dirty="0" smtClean="0"/>
          </a:p>
          <a:p>
            <a:r>
              <a:rPr lang="en-GB" sz="1200" baseline="0" dirty="0" smtClean="0"/>
              <a:t>Moderation workshops throughout the county in February/March – all schools able to attend  - 1 per setting</a:t>
            </a:r>
          </a:p>
          <a:p>
            <a:r>
              <a:rPr lang="en-GB" sz="1200" baseline="0" dirty="0" smtClean="0"/>
              <a:t>Dispelling the Myths of Moderation for teachers new to the process in April, invitation to attend sent out with notification letter</a:t>
            </a:r>
          </a:p>
          <a:p>
            <a:endParaRPr lang="en-GB"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81</a:t>
            </a:fld>
            <a:endParaRPr lang="en-GB" dirty="0">
              <a:solidFill>
                <a:prstClr val="black"/>
              </a:solidFill>
            </a:endParaRPr>
          </a:p>
        </p:txBody>
      </p:sp>
    </p:spTree>
    <p:extLst>
      <p:ext uri="{BB962C8B-B14F-4D97-AF65-F5344CB8AC3E}">
        <p14:creationId xmlns:p14="http://schemas.microsoft.com/office/powerpoint/2010/main" val="1424208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Responsible for:  bringing together the statutory and non-statutory duties for local authorities in relation to improving outcomes and reducing inequalities for all young children aged 0-5, building the quality and capacity of early years providers across the maintained, private, voluntary and independent sector, whilst creating the flexibility to provide a higher level of intervention for those children with the most complex needs through assessment places and commissioning more specialist provision. This area supports the development of the early years and childcare market to address gaps and support the sufficiency of high quality places.</a:t>
            </a:r>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32655005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Notes</a:t>
            </a:r>
            <a:r>
              <a:rPr lang="en-GB" b="1" baseline="0" dirty="0" smtClean="0"/>
              <a:t> for presenters: </a:t>
            </a:r>
            <a:r>
              <a:rPr lang="en-GB" b="0" baseline="0" dirty="0" smtClean="0"/>
              <a:t>please request completion of the evaluation – we value the feedback.</a:t>
            </a:r>
            <a:endParaRPr lang="en-GB" b="1" dirty="0"/>
          </a:p>
        </p:txBody>
      </p:sp>
      <p:sp>
        <p:nvSpPr>
          <p:cNvPr id="4" name="Slide Number Placeholder 3"/>
          <p:cNvSpPr>
            <a:spLocks noGrp="1"/>
          </p:cNvSpPr>
          <p:nvPr>
            <p:ph type="sldNum" sz="quarter" idx="10"/>
          </p:nvPr>
        </p:nvSpPr>
        <p:spPr/>
        <p:txBody>
          <a:bodyPr/>
          <a:lstStyle/>
          <a:p>
            <a:fld id="{69F35706-817A-4C1C-8CE2-9EDB2E81F55E}" type="slidenum">
              <a:rPr lang="en-GB" smtClean="0"/>
              <a:t>87</a:t>
            </a:fld>
            <a:endParaRPr lang="en-GB"/>
          </a:p>
        </p:txBody>
      </p:sp>
    </p:spTree>
    <p:extLst>
      <p:ext uri="{BB962C8B-B14F-4D97-AF65-F5344CB8AC3E}">
        <p14:creationId xmlns:p14="http://schemas.microsoft.com/office/powerpoint/2010/main" val="277656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lvl="0"/>
            <a:r>
              <a:rPr lang="en-GB" sz="1200" b="1" dirty="0" smtClean="0"/>
              <a:t>Universal Commissioning</a:t>
            </a:r>
            <a:r>
              <a:rPr lang="en-GB" sz="1200" dirty="0" smtClean="0"/>
              <a:t> (Service manager – Gareth Vine)</a:t>
            </a:r>
          </a:p>
          <a:p>
            <a:pPr lvl="0"/>
            <a:r>
              <a:rPr lang="en-GB" sz="1200" b="1" dirty="0" smtClean="0"/>
              <a:t>Responsible for:</a:t>
            </a:r>
            <a:r>
              <a:rPr lang="en-GB" sz="1200" dirty="0" smtClean="0"/>
              <a:t> ensuring sufficiency of mainstream and specialist education places across the county; including overseeing new schools or expansions, admissions to reception, year 3 in infant schools and year 7 in secondary, transport support and free school meals. </a:t>
            </a:r>
            <a:r>
              <a:rPr lang="en-GB" sz="1200" b="1" dirty="0" smtClean="0"/>
              <a:t>Specialist Commissioning</a:t>
            </a:r>
            <a:r>
              <a:rPr lang="en-GB" sz="1200" dirty="0" smtClean="0"/>
              <a:t> (Service manager - TBC)</a:t>
            </a:r>
          </a:p>
          <a:p>
            <a:pPr lvl="0"/>
            <a:r>
              <a:rPr lang="en-GB" sz="1200" b="1" dirty="0" smtClean="0"/>
              <a:t>Responsible for:</a:t>
            </a:r>
            <a:r>
              <a:rPr lang="en-GB" sz="1200" dirty="0" smtClean="0"/>
              <a:t> ensuring appropriate provision is commissioned for those children and young people (0-25) with the most complex needs; including alternative provision, special schools, independent placements and bespoke packages of support.</a:t>
            </a:r>
            <a:r>
              <a:rPr lang="en-GB" sz="1200" b="1" dirty="0" smtClean="0"/>
              <a:t> Post 16</a:t>
            </a:r>
            <a:r>
              <a:rPr lang="en-GB" sz="1200" dirty="0" smtClean="0"/>
              <a:t> (Service manager – TBC)</a:t>
            </a:r>
          </a:p>
          <a:p>
            <a:r>
              <a:rPr lang="en-GB" sz="1200" b="1" dirty="0" smtClean="0"/>
              <a:t>Responsible for:</a:t>
            </a:r>
            <a:r>
              <a:rPr lang="en-GB" sz="1200" dirty="0" smtClean="0"/>
              <a:t> ensuring that systems and structures are in place to enable young people aged 16-25 to move through into education, apprenticeships, training and employment as appropriate.</a:t>
            </a:r>
          </a:p>
          <a:p>
            <a:endParaRPr lang="en-GB" sz="1200" dirty="0" smtClean="0"/>
          </a:p>
          <a:p>
            <a:r>
              <a:rPr lang="en-GB" b="1" dirty="0" smtClean="0"/>
              <a:t>Responsible for:</a:t>
            </a:r>
            <a:r>
              <a:rPr lang="en-GB" dirty="0" smtClean="0"/>
              <a:t> holding and analysing all education data to ensure that resources can be effectively targeted to improve outcomes for children and young people  </a:t>
            </a:r>
          </a:p>
          <a:p>
            <a:r>
              <a:rPr lang="en-GB" b="1" dirty="0" smtClean="0"/>
              <a:t>Head of Service: Clare Medland</a:t>
            </a:r>
            <a:endParaRPr lang="en-GB" dirty="0" smtClean="0"/>
          </a:p>
          <a:p>
            <a:endParaRPr lang="en-GB" sz="1200" dirty="0" smtClean="0"/>
          </a:p>
          <a:p>
            <a:endParaRPr lang="en-GB" sz="1200" dirty="0" smtClean="0"/>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37905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lvl="0"/>
            <a:r>
              <a:rPr lang="en-GB" b="1" dirty="0" smtClean="0"/>
              <a:t>Lisa </a:t>
            </a:r>
            <a:r>
              <a:rPr lang="en-GB" b="1" dirty="0" err="1" smtClean="0"/>
              <a:t>Meggs</a:t>
            </a:r>
            <a:r>
              <a:rPr lang="en-GB" b="1" dirty="0" smtClean="0"/>
              <a:t> will do these slides if attending:    Access to Education</a:t>
            </a:r>
            <a:r>
              <a:rPr lang="en-GB" dirty="0" smtClean="0"/>
              <a:t> (Service Manager - Sam Roberts) </a:t>
            </a:r>
          </a:p>
          <a:p>
            <a:r>
              <a:rPr lang="en-GB" b="1" dirty="0" smtClean="0"/>
              <a:t>Responsible for:</a:t>
            </a:r>
            <a:r>
              <a:rPr lang="en-GB" dirty="0" smtClean="0"/>
              <a:t> ensuring that all children and young people are able to secure a school place; including in-year admissions to schools, the placement of vulnerable children, school appeals, children missing education and discretionary travel assistance.</a:t>
            </a:r>
          </a:p>
          <a:p>
            <a:pPr lvl="0"/>
            <a:r>
              <a:rPr lang="en-GB" b="1" dirty="0" smtClean="0"/>
              <a:t>Education Inclusion</a:t>
            </a:r>
            <a:r>
              <a:rPr lang="en-GB" dirty="0" smtClean="0"/>
              <a:t> (Service Manager - Lisa Meggs) </a:t>
            </a:r>
          </a:p>
          <a:p>
            <a:r>
              <a:rPr lang="en-GB" b="1" dirty="0" smtClean="0"/>
              <a:t>Responsible for:</a:t>
            </a:r>
            <a:r>
              <a:rPr lang="en-GB" dirty="0" smtClean="0"/>
              <a:t> supporting children and young people to stay in school; including responding to exclusions, attendance issues, overseeing elective home education and child employment/entertainment.</a:t>
            </a:r>
          </a:p>
          <a:p>
            <a:pPr lvl="0"/>
            <a:r>
              <a:rPr lang="en-GB" b="1" dirty="0" smtClean="0"/>
              <a:t>EHCP Service</a:t>
            </a:r>
            <a:r>
              <a:rPr lang="en-GB" dirty="0" smtClean="0"/>
              <a:t> (Service Manager - TBC)</a:t>
            </a:r>
          </a:p>
          <a:p>
            <a:r>
              <a:rPr lang="en-GB" b="1" dirty="0" smtClean="0"/>
              <a:t>Responsible for:</a:t>
            </a:r>
            <a:r>
              <a:rPr lang="en-GB" dirty="0" smtClean="0"/>
              <a:t> ensuring children and young people (0-25) whose level of Special Educational Need and/or Disability (SEND) requires an Education, Health &amp; Care plan are appropriately supported within schools; including assessing need, overseeing funding allocation to schools and enabling children and young people to travel to education settings. </a:t>
            </a:r>
          </a:p>
          <a:p>
            <a:pPr lvl="0"/>
            <a:r>
              <a:rPr lang="en-GB" b="1" dirty="0" smtClean="0"/>
              <a:t>Engagement &amp; Quality</a:t>
            </a:r>
            <a:r>
              <a:rPr lang="en-GB" dirty="0" smtClean="0"/>
              <a:t> (Edel Keating) </a:t>
            </a:r>
          </a:p>
          <a:p>
            <a:r>
              <a:rPr lang="en-GB" b="1" dirty="0" smtClean="0"/>
              <a:t>Responsible for:</a:t>
            </a:r>
            <a:r>
              <a:rPr lang="en-GB" dirty="0" smtClean="0"/>
              <a:t> ensuring full engagement and coproduction across education with all other agencies, parent carers and young people.</a:t>
            </a:r>
          </a:p>
          <a:p>
            <a:pPr lvl="0"/>
            <a:r>
              <a:rPr lang="en-GB" b="1" dirty="0" smtClean="0"/>
              <a:t>Education Psychology Service &amp; Advisory Teaching Service</a:t>
            </a:r>
            <a:r>
              <a:rPr lang="en-GB" dirty="0" smtClean="0"/>
              <a:t> (Service Manager Deborah Shepherd) .</a:t>
            </a:r>
          </a:p>
          <a:p>
            <a:r>
              <a:rPr lang="en-GB" dirty="0" smtClean="0"/>
              <a:t>Stewart King will continue is his role as Lead Commissioner for Education Strategy and Development - leading on school funding, including the High Needs Strategy/Programme.</a:t>
            </a:r>
          </a:p>
          <a:p>
            <a:r>
              <a:rPr lang="en-GB" dirty="0" smtClean="0"/>
              <a:t>Although the new Education Hub structure has been in place since January, some posts remain vacant as interviews continue.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44188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marL="0" indent="0">
              <a:buFont typeface="+mj-lt"/>
              <a:buNone/>
            </a:pPr>
            <a:endParaRPr lang="en-GB" sz="1400" baseline="0" dirty="0" smtClean="0"/>
          </a:p>
          <a:p>
            <a:pPr marL="0" indent="0">
              <a:buFont typeface="+mj-lt"/>
              <a:buNone/>
            </a:pPr>
            <a:r>
              <a:rPr lang="en-GB" sz="1400" baseline="0" dirty="0" smtClean="0"/>
              <a:t>Whole purpose of this service is to ensure that </a:t>
            </a:r>
            <a:r>
              <a:rPr lang="en-GB" sz="1400" b="1" baseline="0" dirty="0" smtClean="0"/>
              <a:t>all children </a:t>
            </a:r>
            <a:r>
              <a:rPr lang="en-GB" sz="1400" baseline="0" dirty="0" smtClean="0"/>
              <a:t>are able to </a:t>
            </a:r>
            <a:r>
              <a:rPr lang="en-GB" sz="1400" b="1" baseline="0" dirty="0" smtClean="0"/>
              <a:t>access school </a:t>
            </a:r>
            <a:r>
              <a:rPr lang="en-GB" sz="1400" baseline="0" dirty="0" smtClean="0"/>
              <a:t>and make the most of their </a:t>
            </a:r>
            <a:r>
              <a:rPr lang="en-GB" sz="1400" b="1" baseline="0" dirty="0" smtClean="0"/>
              <a:t>education experience</a:t>
            </a:r>
          </a:p>
          <a:p>
            <a:pPr marL="285750" indent="-285750">
              <a:buFont typeface="Arial" panose="020B0604020202020204" pitchFamily="34" charset="0"/>
              <a:buChar char="•"/>
            </a:pPr>
            <a:r>
              <a:rPr lang="en-GB" sz="1400" b="1" baseline="0" dirty="0" smtClean="0"/>
              <a:t> </a:t>
            </a:r>
            <a:r>
              <a:rPr lang="en-GB" sz="1400" b="0" baseline="0" dirty="0" smtClean="0"/>
              <a:t>recognising that those with</a:t>
            </a:r>
            <a:r>
              <a:rPr lang="en-GB" sz="1400" b="1" baseline="0" dirty="0" smtClean="0"/>
              <a:t> additional needs </a:t>
            </a:r>
            <a:r>
              <a:rPr lang="en-GB" sz="1400" b="0" baseline="0" dirty="0" smtClean="0"/>
              <a:t>may need some </a:t>
            </a:r>
            <a:r>
              <a:rPr lang="en-GB" sz="1400" b="1" baseline="0" dirty="0" smtClean="0"/>
              <a:t>support to achieve </a:t>
            </a:r>
            <a:r>
              <a:rPr lang="en-GB" sz="1400" b="0" baseline="0" dirty="0" smtClean="0"/>
              <a:t>this</a:t>
            </a:r>
          </a:p>
          <a:p>
            <a:pPr marL="342900" indent="-342900">
              <a:buFont typeface="+mj-lt"/>
              <a:buAutoNum type="arabicParenR"/>
            </a:pPr>
            <a:endParaRPr lang="en-GB" sz="1400" b="0" baseline="0" dirty="0" smtClean="0"/>
          </a:p>
          <a:p>
            <a:pPr marL="342900" indent="-342900">
              <a:buFont typeface="+mj-lt"/>
              <a:buAutoNum type="arabicParenR" startAt="3"/>
            </a:pPr>
            <a:r>
              <a:rPr lang="en-GB" sz="1400" b="0" baseline="0" dirty="0" smtClean="0"/>
              <a:t>It therefore covers the </a:t>
            </a:r>
            <a:r>
              <a:rPr lang="en-GB" sz="1400" b="1" baseline="0" dirty="0" smtClean="0"/>
              <a:t>whole range of activity </a:t>
            </a:r>
            <a:r>
              <a:rPr lang="en-GB" sz="1400" b="0" baseline="0" dirty="0" smtClean="0"/>
              <a:t>from </a:t>
            </a:r>
            <a:r>
              <a:rPr lang="en-GB" sz="1400" b="1" baseline="0" dirty="0" smtClean="0"/>
              <a:t>in-year admissions </a:t>
            </a:r>
            <a:r>
              <a:rPr lang="en-GB" sz="1400" b="0" baseline="0" dirty="0" smtClean="0"/>
              <a:t>and </a:t>
            </a:r>
            <a:r>
              <a:rPr lang="en-GB" sz="1400" b="1" baseline="0" dirty="0" smtClean="0"/>
              <a:t>children missing education </a:t>
            </a:r>
            <a:r>
              <a:rPr lang="en-GB" sz="1400" b="0" baseline="0" dirty="0" smtClean="0"/>
              <a:t>through to </a:t>
            </a:r>
            <a:r>
              <a:rPr lang="en-GB" sz="1400" b="1" baseline="0" dirty="0" smtClean="0"/>
              <a:t>education, exclusions, attendance, EHE</a:t>
            </a:r>
            <a:r>
              <a:rPr lang="en-GB" sz="1400" b="0" baseline="0" dirty="0" smtClean="0"/>
              <a:t>, and then those pupils who require an </a:t>
            </a:r>
            <a:r>
              <a:rPr lang="en-GB" sz="1400" b="1" baseline="0" dirty="0" smtClean="0"/>
              <a:t>EHCP</a:t>
            </a:r>
            <a:endParaRPr lang="en-GB" sz="1400" b="0" baseline="0" dirty="0" smtClean="0"/>
          </a:p>
          <a:p>
            <a:pPr marL="285750" indent="-285750">
              <a:buFont typeface="Arial" panose="020B0604020202020204" pitchFamily="34" charset="0"/>
              <a:buChar char="•"/>
            </a:pPr>
            <a:r>
              <a:rPr lang="en-GB" sz="1400" b="0" baseline="0" dirty="0" smtClean="0"/>
              <a:t>making sure that </a:t>
            </a:r>
            <a:r>
              <a:rPr lang="en-GB" sz="1400" b="1" baseline="0" dirty="0" smtClean="0"/>
              <a:t>individual children and schools </a:t>
            </a:r>
            <a:r>
              <a:rPr lang="en-GB" sz="1400" b="0" baseline="0" dirty="0" smtClean="0"/>
              <a:t>have the support they need. </a:t>
            </a:r>
          </a:p>
          <a:p>
            <a:pPr marL="285750" indent="-285750">
              <a:buFont typeface="Arial" panose="020B0604020202020204" pitchFamily="34" charset="0"/>
              <a:buChar char="•"/>
            </a:pPr>
            <a:r>
              <a:rPr lang="en-GB" sz="1400" b="0" baseline="0" dirty="0" smtClean="0"/>
              <a:t>Having all of this in one service should mean we are </a:t>
            </a:r>
            <a:r>
              <a:rPr lang="en-GB" sz="1400" b="1" baseline="0" dirty="0" smtClean="0"/>
              <a:t>better able to respond to a child’s needs </a:t>
            </a:r>
            <a:r>
              <a:rPr lang="en-GB" sz="1400" b="0" baseline="0" dirty="0" smtClean="0"/>
              <a:t>rather than deciding </a:t>
            </a:r>
            <a:r>
              <a:rPr lang="en-GB" sz="1400" b="1" baseline="0" dirty="0" smtClean="0"/>
              <a:t>what service they need </a:t>
            </a:r>
            <a:r>
              <a:rPr lang="en-GB" sz="1400" b="0" baseline="0" dirty="0" smtClean="0"/>
              <a:t>to be referred to. </a:t>
            </a:r>
          </a:p>
          <a:p>
            <a:pPr marL="285750" indent="-285750">
              <a:buFont typeface="Arial" panose="020B0604020202020204" pitchFamily="34" charset="0"/>
              <a:buChar char="•"/>
            </a:pPr>
            <a:r>
              <a:rPr lang="en-GB" sz="1400" b="0" baseline="0" dirty="0" smtClean="0"/>
              <a:t>It also gives us the </a:t>
            </a:r>
            <a:r>
              <a:rPr lang="en-GB" sz="1400" b="1" baseline="0" dirty="0" smtClean="0"/>
              <a:t>opportunity </a:t>
            </a:r>
            <a:r>
              <a:rPr lang="en-GB" sz="1400" b="0" baseline="0" dirty="0" smtClean="0"/>
              <a:t>to look at how we can support schools and children with </a:t>
            </a:r>
            <a:r>
              <a:rPr lang="en-GB" sz="1400" b="1" baseline="0" dirty="0" smtClean="0"/>
              <a:t>early intervention </a:t>
            </a:r>
            <a:r>
              <a:rPr lang="en-GB" sz="1400" b="0" baseline="0" dirty="0" smtClean="0"/>
              <a:t>and trying to resolve issues for CYP before they</a:t>
            </a:r>
            <a:r>
              <a:rPr lang="en-GB" sz="1400" b="1" baseline="0" dirty="0" smtClean="0"/>
              <a:t> escalate</a:t>
            </a:r>
            <a:r>
              <a:rPr lang="en-GB" sz="1400" b="0" baseline="0" dirty="0" smtClean="0"/>
              <a:t>. </a:t>
            </a:r>
          </a:p>
          <a:p>
            <a:pPr marL="342900" indent="-342900">
              <a:buFont typeface="+mj-lt"/>
              <a:buAutoNum type="arabicParenR" startAt="3"/>
            </a:pPr>
            <a:endParaRPr lang="en-GB" sz="1400" b="0" baseline="0" dirty="0" smtClean="0"/>
          </a:p>
          <a:p>
            <a:pPr marL="342900" indent="-342900">
              <a:buFont typeface="+mj-lt"/>
              <a:buAutoNum type="arabicParenR" startAt="4"/>
            </a:pPr>
            <a:r>
              <a:rPr lang="en-GB" sz="1400" b="0" baseline="0" dirty="0" smtClean="0"/>
              <a:t>The service is also very interested in how well we have </a:t>
            </a:r>
            <a:r>
              <a:rPr lang="en-GB" sz="1400" b="1" baseline="0" dirty="0" smtClean="0"/>
              <a:t>integrated co-production </a:t>
            </a:r>
            <a:r>
              <a:rPr lang="en-GB" sz="1400" b="0" baseline="0" dirty="0" smtClean="0"/>
              <a:t>with </a:t>
            </a:r>
            <a:r>
              <a:rPr lang="en-GB" sz="1400" b="1" baseline="0" dirty="0" smtClean="0"/>
              <a:t>parents/carers and other agencies </a:t>
            </a:r>
            <a:r>
              <a:rPr lang="en-GB" sz="1400" b="0" baseline="0" dirty="0" smtClean="0"/>
              <a:t>into our </a:t>
            </a:r>
            <a:r>
              <a:rPr lang="en-GB" sz="1400" b="1" baseline="0" dirty="0" smtClean="0"/>
              <a:t>SEND/EHCP</a:t>
            </a:r>
            <a:r>
              <a:rPr lang="en-GB" sz="1400" b="0" baseline="0" dirty="0" smtClean="0"/>
              <a:t> work and looking at how we can </a:t>
            </a:r>
            <a:r>
              <a:rPr lang="en-GB" sz="1400" b="1" baseline="0" dirty="0" smtClean="0"/>
              <a:t>increase that across the whole of education. </a:t>
            </a:r>
          </a:p>
          <a:p>
            <a:pPr marL="342900" indent="-342900">
              <a:buFont typeface="+mj-lt"/>
              <a:buAutoNum type="arabicParenR" startAt="4"/>
            </a:pPr>
            <a:endParaRPr lang="en-GB" sz="1400" b="1" baseline="0" dirty="0" smtClean="0"/>
          </a:p>
          <a:p>
            <a:pPr marL="342900" indent="-342900">
              <a:buFont typeface="+mj-lt"/>
              <a:buAutoNum type="arabicParenR" startAt="4"/>
            </a:pPr>
            <a:r>
              <a:rPr lang="en-GB" sz="1400" b="0" baseline="0" dirty="0" smtClean="0"/>
              <a:t>A big area here is for us to </a:t>
            </a:r>
            <a:r>
              <a:rPr lang="en-GB" sz="1400" b="1" baseline="0" dirty="0" smtClean="0"/>
              <a:t>focus</a:t>
            </a:r>
            <a:r>
              <a:rPr lang="en-GB" sz="1400" b="0" baseline="0" dirty="0" smtClean="0"/>
              <a:t> more on getting the </a:t>
            </a:r>
            <a:r>
              <a:rPr lang="en-GB" sz="1400" b="1" baseline="0" dirty="0" smtClean="0"/>
              <a:t>voice of CYP </a:t>
            </a:r>
            <a:r>
              <a:rPr lang="en-GB" sz="1400" b="0" baseline="0" dirty="0" smtClean="0"/>
              <a:t>to inform our work </a:t>
            </a:r>
          </a:p>
          <a:p>
            <a:pPr marL="342900" indent="-342900">
              <a:buFont typeface="+mj-lt"/>
              <a:buAutoNum type="arabicParenR" startAt="4"/>
            </a:pPr>
            <a:endParaRPr lang="en-GB" sz="1400" b="0" baseline="0" dirty="0" smtClean="0"/>
          </a:p>
          <a:p>
            <a:pPr marL="342900" indent="-342900">
              <a:buFont typeface="+mj-lt"/>
              <a:buAutoNum type="arabicParenR" startAt="6"/>
            </a:pPr>
            <a:r>
              <a:rPr lang="en-GB" sz="1400" b="1" baseline="0" dirty="0" smtClean="0"/>
              <a:t>Full co-production </a:t>
            </a:r>
            <a:r>
              <a:rPr lang="en-GB" sz="1400" b="0" baseline="0" dirty="0" smtClean="0"/>
              <a:t>is </a:t>
            </a:r>
            <a:r>
              <a:rPr lang="en-GB" sz="1400" b="1" baseline="0" dirty="0" smtClean="0"/>
              <a:t>really important; </a:t>
            </a:r>
            <a:r>
              <a:rPr lang="en-GB" sz="1400" b="0" baseline="0" dirty="0" smtClean="0"/>
              <a:t>it is vital, given the challenges we are facing, that we really </a:t>
            </a:r>
            <a:r>
              <a:rPr lang="en-GB" sz="1400" b="1" baseline="0" dirty="0" smtClean="0"/>
              <a:t>understand</a:t>
            </a:r>
            <a:r>
              <a:rPr lang="en-GB" sz="1400" b="0" baseline="0" dirty="0" smtClean="0"/>
              <a:t> what things are like for our CYP and use their </a:t>
            </a:r>
            <a:r>
              <a:rPr lang="en-GB" sz="1400" b="1" baseline="0" dirty="0" smtClean="0"/>
              <a:t>experiences to help shape what we do </a:t>
            </a:r>
            <a:r>
              <a:rPr lang="en-GB" sz="1400" b="0" baseline="0" dirty="0" smtClean="0"/>
              <a:t>moving forward </a:t>
            </a:r>
          </a:p>
          <a:p>
            <a:pPr marL="0" indent="0">
              <a:buFont typeface="+mj-lt"/>
              <a:buNone/>
            </a:pPr>
            <a:endParaRPr lang="en-GB" sz="1400" b="0" baseline="0" dirty="0" smtClean="0"/>
          </a:p>
        </p:txBody>
      </p:sp>
      <p:sp>
        <p:nvSpPr>
          <p:cNvPr id="4" name="Slide Number Placeholder 3"/>
          <p:cNvSpPr>
            <a:spLocks noGrp="1"/>
          </p:cNvSpPr>
          <p:nvPr>
            <p:ph type="sldNum" sz="quarter" idx="10"/>
          </p:nvPr>
        </p:nvSpPr>
        <p:spPr/>
        <p:txBody>
          <a:bodyPr/>
          <a:lstStyle/>
          <a:p>
            <a:fld id="{69F35706-817A-4C1C-8CE2-9EDB2E81F55E}"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255303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GB" dirty="0" smtClean="0"/>
              <a:t>Please apologise</a:t>
            </a:r>
            <a:r>
              <a:rPr lang="en-GB" baseline="0" dirty="0" smtClean="0"/>
              <a:t> that I am not able to be there if I am not there; today wanted to further welcome you to our team following the introduction to our service that has been shared with schools recently. </a:t>
            </a:r>
            <a:endParaRPr lang="en-GB" dirty="0" smtClean="0"/>
          </a:p>
          <a:p>
            <a:endParaRPr lang="en-GB" dirty="0" smtClean="0"/>
          </a:p>
          <a:p>
            <a:r>
              <a:rPr lang="en-GB" dirty="0" smtClean="0"/>
              <a:t>New service bringing together a number of roles and oversights</a:t>
            </a:r>
            <a:r>
              <a:rPr lang="en-GB" baseline="0" dirty="0" smtClean="0"/>
              <a:t> with new roles and team members.  </a:t>
            </a:r>
          </a:p>
          <a:p>
            <a:endParaRPr lang="en-GB" dirty="0" smtClean="0"/>
          </a:p>
          <a:p>
            <a:r>
              <a:rPr lang="en-GB" dirty="0" smtClean="0"/>
              <a:t>The introduction</a:t>
            </a:r>
            <a:r>
              <a:rPr lang="en-GB" baseline="0" dirty="0" smtClean="0"/>
              <a:t> shared with schools recently gives further detail as to who we are, our work, and how we can support you.  We are also very happy to come to speak to your groups of local schools – please ask if schools would find it useful for us to do this.</a:t>
            </a:r>
            <a:endParaRPr lang="en-GB" dirty="0" smtClean="0"/>
          </a:p>
        </p:txBody>
      </p:sp>
      <p:sp>
        <p:nvSpPr>
          <p:cNvPr id="4" name="Slide Number Placeholder 3"/>
          <p:cNvSpPr>
            <a:spLocks noGrp="1"/>
          </p:cNvSpPr>
          <p:nvPr>
            <p:ph type="sldNum" sz="quarter" idx="10"/>
          </p:nvPr>
        </p:nvSpPr>
        <p:spPr/>
        <p:txBody>
          <a:bodyPr/>
          <a:lstStyle/>
          <a:p>
            <a:fld id="{19C0FADF-10CA-4D9E-A035-C2735F1337E9}"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365819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23" y="4767264"/>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pPr/>
              <a:t>3/16/2018</a:t>
            </a:fld>
            <a:endParaRPr lang="en-US"/>
          </a:p>
        </p:txBody>
      </p:sp>
      <p:sp>
        <p:nvSpPr>
          <p:cNvPr id="14" name="Footer Placeholder 4"/>
          <p:cNvSpPr>
            <a:spLocks noGrp="1"/>
          </p:cNvSpPr>
          <p:nvPr>
            <p:ph type="ftr" sz="quarter" idx="3"/>
          </p:nvPr>
        </p:nvSpPr>
        <p:spPr>
          <a:xfrm>
            <a:off x="1881403" y="4767264"/>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15" name="Slide Number Placeholder 5"/>
          <p:cNvSpPr>
            <a:spLocks noGrp="1"/>
          </p:cNvSpPr>
          <p:nvPr>
            <p:ph type="sldNum" sz="quarter" idx="4"/>
          </p:nvPr>
        </p:nvSpPr>
        <p:spPr>
          <a:xfrm>
            <a:off x="4956215" y="4767264"/>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16617006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1755991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65" y="1409414"/>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65"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3"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7256469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5"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5831395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5"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250455047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1"/>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33" y="1430041"/>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11"/>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60"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30"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981380632"/>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7"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3811180522"/>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6"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28666101"/>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1105022"/>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Secondary information </a:t>
            </a:r>
          </a:p>
          <a:p>
            <a:r>
              <a:rPr lang="en-GB" dirty="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a:t>Presentation Title Arial Bold 40pt </a:t>
            </a:r>
            <a:endParaRPr lang="en-US" dirty="0"/>
          </a:p>
        </p:txBody>
      </p:sp>
      <p:sp>
        <p:nvSpPr>
          <p:cNvPr id="12"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a:t>Subheading Arial Regular 40pt</a:t>
            </a:r>
          </a:p>
        </p:txBody>
      </p:sp>
      <p:sp>
        <p:nvSpPr>
          <p:cNvPr id="13" name="Date Placeholder 3"/>
          <p:cNvSpPr>
            <a:spLocks noGrp="1"/>
          </p:cNvSpPr>
          <p:nvPr>
            <p:ph type="dt" sz="half" idx="2"/>
          </p:nvPr>
        </p:nvSpPr>
        <p:spPr>
          <a:xfrm>
            <a:off x="468001" y="4767263"/>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4" name="Footer Placeholder 4"/>
          <p:cNvSpPr>
            <a:spLocks noGrp="1"/>
          </p:cNvSpPr>
          <p:nvPr>
            <p:ph type="ftr" sz="quarter" idx="3"/>
          </p:nvPr>
        </p:nvSpPr>
        <p:spPr>
          <a:xfrm>
            <a:off x="1881403" y="4767263"/>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3"/>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7191146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Secondary information </a:t>
            </a:r>
          </a:p>
          <a:p>
            <a:r>
              <a:rPr lang="en-GB" dirty="0"/>
              <a:t>including author and date 24pt</a:t>
            </a:r>
          </a:p>
        </p:txBody>
      </p:sp>
      <p:sp>
        <p:nvSpPr>
          <p:cNvPr id="16" name="Text Placeholder 9"/>
          <p:cNvSpPr>
            <a:spLocks noGrp="1"/>
          </p:cNvSpPr>
          <p:nvPr>
            <p:ph type="body" sz="quarter" idx="13" hasCustomPrompt="1"/>
          </p:nvPr>
        </p:nvSpPr>
        <p:spPr>
          <a:xfrm>
            <a:off x="468313"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a:t>Subheading Arial Regular 40pt</a:t>
            </a:r>
          </a:p>
        </p:txBody>
      </p:sp>
      <p:sp>
        <p:nvSpPr>
          <p:cNvPr id="17"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8"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307341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7" name="Text Placeholder 6"/>
          <p:cNvSpPr>
            <a:spLocks noGrp="1"/>
          </p:cNvSpPr>
          <p:nvPr>
            <p:ph type="body" sz="quarter" idx="13"/>
          </p:nvPr>
        </p:nvSpPr>
        <p:spPr>
          <a:xfrm>
            <a:off x="462757" y="1409413"/>
            <a:ext cx="8218487" cy="3018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a:t>Subheading Arial Bold 20pt</a:t>
            </a:r>
            <a:endParaRPr lang="en-GB" dirty="0"/>
          </a:p>
        </p:txBody>
      </p:sp>
      <p:sp>
        <p:nvSpPr>
          <p:cNvPr id="12"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3"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6017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8102734"/>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a:t>Click to edit Master text styles</a:t>
            </a:r>
          </a:p>
        </p:txBody>
      </p:sp>
      <p:sp>
        <p:nvSpPr>
          <p:cNvPr id="10"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a:t>Subheading Arial Bold 20pt</a:t>
            </a:r>
            <a:endParaRPr lang="en-GB" dirty="0"/>
          </a:p>
        </p:txBody>
      </p:sp>
    </p:spTree>
    <p:extLst>
      <p:ext uri="{BB962C8B-B14F-4D97-AF65-F5344CB8AC3E}">
        <p14:creationId xmlns:p14="http://schemas.microsoft.com/office/powerpoint/2010/main" val="232323913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Date Placeholder 3"/>
          <p:cNvSpPr>
            <a:spLocks noGrp="1"/>
          </p:cNvSpPr>
          <p:nvPr>
            <p:ph type="dt" sz="half" idx="15"/>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14" name="Text Placeholder 10"/>
          <p:cNvSpPr>
            <a:spLocks noGrp="1"/>
          </p:cNvSpPr>
          <p:nvPr>
            <p:ph type="body" sz="quarter" idx="14" hasCustomPrompt="1"/>
          </p:nvPr>
        </p:nvSpPr>
        <p:spPr>
          <a:xfrm>
            <a:off x="462757" y="902000"/>
            <a:ext cx="8218487" cy="432000"/>
          </a:xfrm>
        </p:spPr>
        <p:txBody>
          <a:bodyPr/>
          <a:lstStyle>
            <a:lvl1pPr marL="0" indent="0">
              <a:buNone/>
              <a:defRPr b="1"/>
            </a:lvl1pPr>
          </a:lstStyle>
          <a:p>
            <a:pPr lvl="0"/>
            <a:r>
              <a:rPr lang="en-US" dirty="0"/>
              <a:t>Subheading Arial Bold 20pt</a:t>
            </a:r>
            <a:endParaRPr lang="en-GB" dirty="0"/>
          </a:p>
        </p:txBody>
      </p:sp>
    </p:spTree>
    <p:extLst>
      <p:ext uri="{BB962C8B-B14F-4D97-AF65-F5344CB8AC3E}">
        <p14:creationId xmlns:p14="http://schemas.microsoft.com/office/powerpoint/2010/main" val="38094135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0"/>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ntent Placeholder 5"/>
          <p:cNvSpPr>
            <a:spLocks noGrp="1"/>
          </p:cNvSpPr>
          <p:nvPr>
            <p:ph sz="quarter" idx="4"/>
          </p:nvPr>
        </p:nvSpPr>
        <p:spPr>
          <a:xfrm>
            <a:off x="4645026" y="1430040"/>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0" name="Date Placeholder 3"/>
          <p:cNvSpPr>
            <a:spLocks noGrp="1"/>
          </p:cNvSpPr>
          <p:nvPr>
            <p:ph type="dt" sz="half" idx="10"/>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11"/>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
        <p:nvSpPr>
          <p:cNvPr id="17" name="Text Placeholder 10"/>
          <p:cNvSpPr>
            <a:spLocks noGrp="1"/>
          </p:cNvSpPr>
          <p:nvPr>
            <p:ph type="body" sz="quarter" idx="14" hasCustomPrompt="1"/>
          </p:nvPr>
        </p:nvSpPr>
        <p:spPr>
          <a:xfrm>
            <a:off x="462757" y="902000"/>
            <a:ext cx="4034631" cy="432000"/>
          </a:xfrm>
        </p:spPr>
        <p:txBody>
          <a:bodyPr/>
          <a:lstStyle>
            <a:lvl1pPr marL="0" indent="0">
              <a:buNone/>
              <a:defRPr b="1"/>
            </a:lvl1pPr>
          </a:lstStyle>
          <a:p>
            <a:pPr lvl="0"/>
            <a:r>
              <a:rPr lang="en-US" dirty="0"/>
              <a:t>Subheading Arial Bold 20pt</a:t>
            </a:r>
            <a:endParaRPr lang="en-GB" dirty="0"/>
          </a:p>
        </p:txBody>
      </p:sp>
      <p:sp>
        <p:nvSpPr>
          <p:cNvPr id="18" name="Text Placeholder 10"/>
          <p:cNvSpPr>
            <a:spLocks noGrp="1"/>
          </p:cNvSpPr>
          <p:nvPr>
            <p:ph type="body" sz="quarter" idx="15" hasCustomPrompt="1"/>
          </p:nvPr>
        </p:nvSpPr>
        <p:spPr>
          <a:xfrm>
            <a:off x="4645026" y="902000"/>
            <a:ext cx="4034631" cy="432000"/>
          </a:xfrm>
        </p:spPr>
        <p:txBody>
          <a:bodyPr/>
          <a:lstStyle>
            <a:lvl1pPr marL="0" indent="0">
              <a:buNone/>
              <a:defRPr b="1"/>
            </a:lvl1pPr>
          </a:lstStyle>
          <a:p>
            <a:pPr lvl="0"/>
            <a:r>
              <a:rPr lang="en-US" dirty="0"/>
              <a:t>Subheading Arial Bold 20pt</a:t>
            </a:r>
            <a:endParaRPr lang="en-GB" dirty="0"/>
          </a:p>
        </p:txBody>
      </p:sp>
    </p:spTree>
    <p:extLst>
      <p:ext uri="{BB962C8B-B14F-4D97-AF65-F5344CB8AC3E}">
        <p14:creationId xmlns:p14="http://schemas.microsoft.com/office/powerpoint/2010/main" val="12900670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7"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a:t>Header Arial Bold 40pt</a:t>
            </a:r>
            <a:endParaRPr lang="en-GB" dirty="0"/>
          </a:p>
        </p:txBody>
      </p:sp>
    </p:spTree>
    <p:extLst>
      <p:ext uri="{BB962C8B-B14F-4D97-AF65-F5344CB8AC3E}">
        <p14:creationId xmlns:p14="http://schemas.microsoft.com/office/powerpoint/2010/main" val="21978138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01" y="4767263"/>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6" name="Footer Placeholder 4"/>
          <p:cNvSpPr>
            <a:spLocks noGrp="1"/>
          </p:cNvSpPr>
          <p:nvPr>
            <p:ph type="ftr" sz="quarter" idx="3"/>
          </p:nvPr>
        </p:nvSpPr>
        <p:spPr>
          <a:xfrm>
            <a:off x="1881403" y="4767263"/>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3"/>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78387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35821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098892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076413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3491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2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9607722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3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1202472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84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571500"/>
            <a:ext cx="1371600" cy="4000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71500"/>
            <a:ext cx="3962400" cy="4000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5552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18"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19"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30323384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srcRect/>
          <a:stretch>
            <a:fillRect/>
          </a:stretch>
        </p:blipFill>
        <p:spPr bwMode="auto">
          <a:xfrm>
            <a:off x="0" y="-8335"/>
            <a:ext cx="9144000" cy="5151835"/>
          </a:xfrm>
          <a:prstGeom prst="rect">
            <a:avLst/>
          </a:prstGeom>
          <a:noFill/>
          <a:ln w="9525">
            <a:noFill/>
            <a:miter lim="800000"/>
            <a:headEnd/>
            <a:tailEnd/>
          </a:ln>
        </p:spPr>
      </p:pic>
      <p:sp>
        <p:nvSpPr>
          <p:cNvPr id="70659" name="Rectangle 3"/>
          <p:cNvSpPr>
            <a:spLocks noGrp="1" noChangeArrowheads="1"/>
          </p:cNvSpPr>
          <p:nvPr>
            <p:ph type="ctrTitle"/>
          </p:nvPr>
        </p:nvSpPr>
        <p:spPr>
          <a:xfrm>
            <a:off x="685800" y="1714500"/>
            <a:ext cx="8077200" cy="85725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2914650"/>
            <a:ext cx="6400800" cy="131445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316343040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47294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925531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6469460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054069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1138806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32087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2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823538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3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9399713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821884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69" y="1409414"/>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13"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14"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37389618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571500"/>
            <a:ext cx="1371600" cy="4000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71500"/>
            <a:ext cx="3962400" cy="4000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987332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3"/>
            <a:ext cx="7772400" cy="1102519"/>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50185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22564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1317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59621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99832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0424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30525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0480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8701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127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53917613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2739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09265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35"/>
            <a:ext cx="9144000" cy="51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1714500"/>
            <a:ext cx="8077200" cy="85725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2914650"/>
            <a:ext cx="6400800" cy="131445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301914098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659937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4525418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86794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926762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289691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173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274260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21442334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21"/>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187048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267082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571500"/>
            <a:ext cx="1371600" cy="4000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71500"/>
            <a:ext cx="3962400" cy="4000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7788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67" y="4767264"/>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4" name="Footer Placeholder 4"/>
          <p:cNvSpPr>
            <a:spLocks noGrp="1"/>
          </p:cNvSpPr>
          <p:nvPr>
            <p:ph type="ftr" sz="quarter" idx="3"/>
          </p:nvPr>
        </p:nvSpPr>
        <p:spPr>
          <a:xfrm>
            <a:off x="1881403" y="4767264"/>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4"/>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7842116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8"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28960888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69" y="1409414"/>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3"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4379572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190662893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355157816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1"/>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33" y="1430041"/>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1" name="Footer Placeholder 4"/>
          <p:cNvSpPr>
            <a:spLocks noGrp="1"/>
          </p:cNvSpPr>
          <p:nvPr>
            <p:ph type="ftr" sz="quarter" idx="11"/>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60"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30"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124566552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7"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20574150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1"/>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33" y="1430041"/>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11" name="Footer Placeholder 4"/>
          <p:cNvSpPr>
            <a:spLocks noGrp="1"/>
          </p:cNvSpPr>
          <p:nvPr>
            <p:ph type="ftr" sz="quarter" idx="11"/>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12" name="Slide Number Placeholder 5"/>
          <p:cNvSpPr>
            <a:spLocks noGrp="1"/>
          </p:cNvSpPr>
          <p:nvPr>
            <p:ph type="sldNum" sz="quarter" idx="12"/>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60"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30"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312392632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67"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6"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8455527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011209"/>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35"/>
            <a:ext cx="9144000" cy="51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1714500"/>
            <a:ext cx="8077200" cy="85725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2914650"/>
            <a:ext cx="6400800" cy="131445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302192826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471855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77768025"/>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895600" y="1314450"/>
            <a:ext cx="2057400"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002156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373711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977211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42410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1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4055710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7"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8"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260515584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3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4262431"/>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293502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00600" y="571500"/>
            <a:ext cx="1371600" cy="4000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71500"/>
            <a:ext cx="3962400" cy="4000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159095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15" y="4767264"/>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4" name="Footer Placeholder 4"/>
          <p:cNvSpPr>
            <a:spLocks noGrp="1"/>
          </p:cNvSpPr>
          <p:nvPr>
            <p:ph type="ftr" sz="quarter" idx="3"/>
          </p:nvPr>
        </p:nvSpPr>
        <p:spPr>
          <a:xfrm>
            <a:off x="1881403" y="4767264"/>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4"/>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81368087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8"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45076399"/>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69" y="1409414"/>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3"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4828093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391555268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405394690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1"/>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33" y="1430041"/>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1" name="Footer Placeholder 4"/>
          <p:cNvSpPr>
            <a:spLocks noGrp="1"/>
          </p:cNvSpPr>
          <p:nvPr>
            <p:ph type="ftr" sz="quarter" idx="11"/>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60"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30"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193629559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7"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36983060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23"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pPr/>
              <a:t>3/16/2018</a:t>
            </a:fld>
            <a:endParaRPr lang="en-US"/>
          </a:p>
        </p:txBody>
      </p:sp>
      <p:sp>
        <p:nvSpPr>
          <p:cNvPr id="6"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p>
        </p:txBody>
      </p:sp>
      <p:sp>
        <p:nvSpPr>
          <p:cNvPr id="7"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pPr/>
              <a:t>‹#›</a:t>
            </a:fld>
            <a:endParaRPr lang="en-US"/>
          </a:p>
        </p:txBody>
      </p:sp>
    </p:spTree>
    <p:extLst>
      <p:ext uri="{BB962C8B-B14F-4D97-AF65-F5344CB8AC3E}">
        <p14:creationId xmlns:p14="http://schemas.microsoft.com/office/powerpoint/2010/main" val="312565052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6"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7670282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spcBef>
                <a:spcPts val="0"/>
              </a:spcBef>
              <a:spcAft>
                <a:spcPts val="0"/>
              </a:spcAft>
              <a:defRPr sz="2800"/>
            </a:lvl2pPr>
          </a:lstStyle>
          <a:p>
            <a:pPr lvl="0"/>
            <a:r>
              <a:rPr lang="en-US" dirty="0" smtClean="0"/>
              <a:t>Click to edit Master text styles</a:t>
            </a:r>
          </a:p>
          <a:p>
            <a:pPr lvl="1"/>
            <a:r>
              <a:rPr lang="en-US" dirty="0" smtClean="0"/>
              <a:t>Second level</a:t>
            </a:r>
          </a:p>
          <a:p>
            <a:pPr lvl="2"/>
            <a:endParaRPr lang="en-US" dirty="0"/>
          </a:p>
        </p:txBody>
      </p:sp>
    </p:spTree>
    <p:extLst>
      <p:ext uri="{BB962C8B-B14F-4D97-AF65-F5344CB8AC3E}">
        <p14:creationId xmlns:p14="http://schemas.microsoft.com/office/powerpoint/2010/main" val="184628699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15" y="4767264"/>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4" name="Footer Placeholder 4"/>
          <p:cNvSpPr>
            <a:spLocks noGrp="1"/>
          </p:cNvSpPr>
          <p:nvPr>
            <p:ph type="ftr" sz="quarter" idx="3"/>
          </p:nvPr>
        </p:nvSpPr>
        <p:spPr>
          <a:xfrm>
            <a:off x="1881403" y="4767264"/>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4"/>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95020918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25"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8"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64629628"/>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7" name="Text Placeholder 6"/>
          <p:cNvSpPr>
            <a:spLocks noGrp="1"/>
          </p:cNvSpPr>
          <p:nvPr>
            <p:ph type="body" sz="quarter" idx="13"/>
          </p:nvPr>
        </p:nvSpPr>
        <p:spPr>
          <a:xfrm>
            <a:off x="462769" y="1409414"/>
            <a:ext cx="8218487" cy="3018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1"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
        <p:nvSpPr>
          <p:cNvPr id="12"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3"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4"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38812953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smtClean="0"/>
              <a:t>Click to edit Master text styles</a:t>
            </a:r>
          </a:p>
        </p:txBody>
      </p:sp>
      <p:sp>
        <p:nvSpPr>
          <p:cNvPr id="10"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172742964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Date Placeholder 3"/>
          <p:cNvSpPr>
            <a:spLocks noGrp="1"/>
          </p:cNvSpPr>
          <p:nvPr>
            <p:ph type="dt" sz="half" idx="15"/>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1"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13"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4" name="Text Placeholder 10"/>
          <p:cNvSpPr>
            <a:spLocks noGrp="1"/>
          </p:cNvSpPr>
          <p:nvPr>
            <p:ph type="body" sz="quarter" idx="14" hasCustomPrompt="1"/>
          </p:nvPr>
        </p:nvSpPr>
        <p:spPr>
          <a:xfrm>
            <a:off x="462769" y="902000"/>
            <a:ext cx="8218487"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3976708463"/>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1"/>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6" name="Content Placeholder 5"/>
          <p:cNvSpPr>
            <a:spLocks noGrp="1"/>
          </p:cNvSpPr>
          <p:nvPr>
            <p:ph sz="quarter" idx="4"/>
          </p:nvPr>
        </p:nvSpPr>
        <p:spPr>
          <a:xfrm>
            <a:off x="4645033" y="1430041"/>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Date Placeholder 3"/>
          <p:cNvSpPr>
            <a:spLocks noGrp="1"/>
          </p:cNvSpPr>
          <p:nvPr>
            <p:ph type="dt" sz="half" idx="10"/>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11" name="Footer Placeholder 4"/>
          <p:cNvSpPr>
            <a:spLocks noGrp="1"/>
          </p:cNvSpPr>
          <p:nvPr>
            <p:ph type="ftr" sz="quarter" idx="11"/>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2" name="Slide Number Placeholder 5"/>
          <p:cNvSpPr>
            <a:spLocks noGrp="1"/>
          </p:cNvSpPr>
          <p:nvPr>
            <p:ph type="sldNum" sz="quarter" idx="12"/>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16"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
        <p:nvSpPr>
          <p:cNvPr id="17" name="Text Placeholder 10"/>
          <p:cNvSpPr>
            <a:spLocks noGrp="1"/>
          </p:cNvSpPr>
          <p:nvPr>
            <p:ph type="body" sz="quarter" idx="14" hasCustomPrompt="1"/>
          </p:nvPr>
        </p:nvSpPr>
        <p:spPr>
          <a:xfrm>
            <a:off x="462760" y="902000"/>
            <a:ext cx="4034631" cy="432000"/>
          </a:xfrm>
        </p:spPr>
        <p:txBody>
          <a:bodyPr/>
          <a:lstStyle>
            <a:lvl1pPr marL="0" indent="0">
              <a:buNone/>
              <a:defRPr b="1"/>
            </a:lvl1pPr>
          </a:lstStyle>
          <a:p>
            <a:pPr lvl="0"/>
            <a:r>
              <a:rPr lang="en-US" dirty="0" smtClean="0"/>
              <a:t>Subheading Arial Bold 20pt</a:t>
            </a:r>
            <a:endParaRPr lang="en-GB" dirty="0"/>
          </a:p>
        </p:txBody>
      </p:sp>
      <p:sp>
        <p:nvSpPr>
          <p:cNvPr id="18" name="Text Placeholder 10"/>
          <p:cNvSpPr>
            <a:spLocks noGrp="1"/>
          </p:cNvSpPr>
          <p:nvPr>
            <p:ph type="body" sz="quarter" idx="15" hasCustomPrompt="1"/>
          </p:nvPr>
        </p:nvSpPr>
        <p:spPr>
          <a:xfrm>
            <a:off x="4645030" y="902000"/>
            <a:ext cx="4034631" cy="432000"/>
          </a:xfrm>
        </p:spPr>
        <p:txBody>
          <a:bodyPr/>
          <a:lstStyle>
            <a:lvl1pPr marL="0" indent="0">
              <a:buNone/>
              <a:defRPr b="1"/>
            </a:lvl1pPr>
          </a:lstStyle>
          <a:p>
            <a:pPr lvl="0"/>
            <a:r>
              <a:rPr lang="en-US" dirty="0" smtClean="0"/>
              <a:t>Subheading Arial Bold 20pt</a:t>
            </a:r>
            <a:endParaRPr lang="en-GB" dirty="0"/>
          </a:p>
        </p:txBody>
      </p:sp>
    </p:spTree>
    <p:extLst>
      <p:ext uri="{BB962C8B-B14F-4D97-AF65-F5344CB8AC3E}">
        <p14:creationId xmlns:p14="http://schemas.microsoft.com/office/powerpoint/2010/main" val="2120590927"/>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7"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8"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
        <p:nvSpPr>
          <p:cNvPr id="9" name="Title 1"/>
          <p:cNvSpPr>
            <a:spLocks noGrp="1"/>
          </p:cNvSpPr>
          <p:nvPr>
            <p:ph type="title" hasCustomPrompt="1"/>
          </p:nvPr>
        </p:nvSpPr>
        <p:spPr>
          <a:xfrm>
            <a:off x="457200" y="216000"/>
            <a:ext cx="8229600" cy="648000"/>
          </a:xfrm>
        </p:spPr>
        <p:txBody>
          <a:bodyPr/>
          <a:lstStyle/>
          <a:p>
            <a:r>
              <a:rPr lang="en-US" dirty="0" smtClean="0"/>
              <a:t>Header Arial Bold 40pt</a:t>
            </a:r>
            <a:endParaRPr lang="en-GB" dirty="0"/>
          </a:p>
        </p:txBody>
      </p:sp>
    </p:spTree>
    <p:extLst>
      <p:ext uri="{BB962C8B-B14F-4D97-AF65-F5344CB8AC3E}">
        <p14:creationId xmlns:p14="http://schemas.microsoft.com/office/powerpoint/2010/main" val="3803412492"/>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468015"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6"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7"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025577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2a.jpg                                                         005110E3Mac HD                         BCC5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35"/>
            <a:ext cx="9144000" cy="51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ctrTitle"/>
          </p:nvPr>
        </p:nvSpPr>
        <p:spPr>
          <a:xfrm>
            <a:off x="685800" y="1714500"/>
            <a:ext cx="8077200" cy="857250"/>
          </a:xfrm>
        </p:spPr>
        <p:txBody>
          <a:bodyPr/>
          <a:lstStyle>
            <a:lvl1pPr>
              <a:defRPr sz="4400"/>
            </a:lvl1pPr>
          </a:lstStyle>
          <a:p>
            <a:r>
              <a:rPr lang="en-US" smtClean="0"/>
              <a:t>Click to edit Master title style</a:t>
            </a:r>
            <a:endParaRPr lang="en-US"/>
          </a:p>
        </p:txBody>
      </p:sp>
      <p:sp>
        <p:nvSpPr>
          <p:cNvPr id="70660" name="Rectangle 4"/>
          <p:cNvSpPr>
            <a:spLocks noGrp="1" noChangeArrowheads="1"/>
          </p:cNvSpPr>
          <p:nvPr>
            <p:ph type="subTitle" idx="1"/>
          </p:nvPr>
        </p:nvSpPr>
        <p:spPr>
          <a:xfrm>
            <a:off x="1371600" y="2914650"/>
            <a:ext cx="6400800" cy="1314450"/>
          </a:xfrm>
        </p:spPr>
        <p:txBody>
          <a:bodyPr/>
          <a:lstStyle>
            <a:lvl1pPr algn="ctr">
              <a:defRPr/>
            </a:lvl1pPr>
          </a:lstStyle>
          <a:p>
            <a:r>
              <a:rPr lang="en-US" smtClean="0"/>
              <a:t>Click to edit Master subtitle style</a:t>
            </a:r>
            <a:endParaRPr lang="en-US"/>
          </a:p>
        </p:txBody>
      </p:sp>
    </p:spTree>
    <p:extLst>
      <p:ext uri="{BB962C8B-B14F-4D97-AF65-F5344CB8AC3E}">
        <p14:creationId xmlns:p14="http://schemas.microsoft.com/office/powerpoint/2010/main" val="2559628967"/>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1" name="Title 1"/>
          <p:cNvSpPr>
            <a:spLocks noGrp="1"/>
          </p:cNvSpPr>
          <p:nvPr>
            <p:ph type="ctrTitle"/>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12" name="Text Placeholder 9"/>
          <p:cNvSpPr>
            <a:spLocks noGrp="1"/>
          </p:cNvSpPr>
          <p:nvPr>
            <p:ph type="body" sz="quarter" idx="13"/>
          </p:nvPr>
        </p:nvSpPr>
        <p:spPr>
          <a:xfrm>
            <a:off x="468325"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smtClean="0"/>
              <a:t>Click to edit Master text styles</a:t>
            </a:r>
          </a:p>
        </p:txBody>
      </p:sp>
      <p:sp>
        <p:nvSpPr>
          <p:cNvPr id="5" name="Date Placeholder 3"/>
          <p:cNvSpPr>
            <a:spLocks noGrp="1"/>
          </p:cNvSpPr>
          <p:nvPr>
            <p:ph type="dt" sz="half" idx="14"/>
          </p:nvPr>
        </p:nvSpPr>
        <p:spPr/>
        <p:txBody>
          <a:bodyPr anchor="ctr"/>
          <a:lstStyle>
            <a:lvl1pPr>
              <a:defRPr sz="1400">
                <a:solidFill>
                  <a:schemeClr val="bg1"/>
                </a:solidFill>
                <a:latin typeface="Arial" panose="020B0604020202020204" pitchFamily="34" charset="0"/>
                <a:cs typeface="Arial" panose="020B0604020202020204" pitchFamily="34" charset="0"/>
              </a:defRPr>
            </a:lvl1pPr>
          </a:lstStyle>
          <a:p>
            <a:pPr>
              <a:defRPr/>
            </a:pPr>
            <a:fld id="{5CAB15B7-257E-4722-BDD6-92D0F022E193}" type="datetimeFigureOut">
              <a:rPr lang="en-US">
                <a:solidFill>
                  <a:prstClr val="white"/>
                </a:solidFill>
              </a:rPr>
              <a:pPr>
                <a:defRPr/>
              </a:pPr>
              <a:t>3/16/2018</a:t>
            </a:fld>
            <a:endParaRPr lang="en-US">
              <a:solidFill>
                <a:prstClr val="white"/>
              </a:solidFill>
            </a:endParaRPr>
          </a:p>
        </p:txBody>
      </p:sp>
      <p:sp>
        <p:nvSpPr>
          <p:cNvPr id="6" name="Footer Placeholder 4"/>
          <p:cNvSpPr>
            <a:spLocks noGrp="1"/>
          </p:cNvSpPr>
          <p:nvPr>
            <p:ph type="ftr" sz="quarter" idx="15"/>
          </p:nvPr>
        </p:nvSpPr>
        <p:spPr/>
        <p:txBody>
          <a:bodyPr anchor="ctr"/>
          <a:lstStyle>
            <a:lvl1pPr>
              <a:defRPr sz="1400">
                <a:solidFill>
                  <a:schemeClr val="bg1"/>
                </a:solidFill>
                <a:latin typeface="Arial" panose="020B0604020202020204" pitchFamily="34" charset="0"/>
                <a:cs typeface="Arial" panose="020B0604020202020204" pitchFamily="34" charset="0"/>
              </a:defRPr>
            </a:lvl1pPr>
          </a:lstStyle>
          <a:p>
            <a:pPr>
              <a:defRPr/>
            </a:pPr>
            <a:endParaRPr lang="en-US">
              <a:solidFill>
                <a:prstClr val="white"/>
              </a:solidFill>
            </a:endParaRPr>
          </a:p>
        </p:txBody>
      </p:sp>
      <p:sp>
        <p:nvSpPr>
          <p:cNvPr id="7" name="Slide Number Placeholder 5"/>
          <p:cNvSpPr>
            <a:spLocks noGrp="1"/>
          </p:cNvSpPr>
          <p:nvPr>
            <p:ph type="sldNum" sz="quarter" idx="16"/>
          </p:nvPr>
        </p:nvSpPr>
        <p:spPr/>
        <p:txBody>
          <a:bodyPr anchor="ctr"/>
          <a:lstStyle>
            <a:lvl1pPr>
              <a:defRPr smtClean="0"/>
            </a:lvl1pPr>
          </a:lstStyle>
          <a:p>
            <a:pPr>
              <a:defRPr/>
            </a:pPr>
            <a:fld id="{DB7A6CCF-766F-4176-8B44-01616C409AC8}"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9245881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7" name="Subtitle 2"/>
          <p:cNvSpPr>
            <a:spLocks noGrp="1"/>
          </p:cNvSpPr>
          <p:nvPr>
            <p:ph type="subTitle" idx="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6" name="Text Placeholder 9"/>
          <p:cNvSpPr>
            <a:spLocks noGrp="1"/>
          </p:cNvSpPr>
          <p:nvPr>
            <p:ph type="body" sz="quarter" idx="13"/>
          </p:nvPr>
        </p:nvSpPr>
        <p:spPr>
          <a:xfrm>
            <a:off x="468325"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smtClean="0"/>
              <a:t>Click to edit Master text styles</a:t>
            </a:r>
          </a:p>
        </p:txBody>
      </p:sp>
      <p:sp>
        <p:nvSpPr>
          <p:cNvPr id="5" name="Date Placeholder 3"/>
          <p:cNvSpPr>
            <a:spLocks noGrp="1"/>
          </p:cNvSpPr>
          <p:nvPr>
            <p:ph type="dt" sz="half" idx="14"/>
          </p:nvPr>
        </p:nvSpPr>
        <p:spPr/>
        <p:txBody>
          <a:bodyPr/>
          <a:lstStyle>
            <a:lvl1pPr>
              <a:defRPr/>
            </a:lvl1pPr>
          </a:lstStyle>
          <a:p>
            <a:pPr>
              <a:defRPr/>
            </a:pPr>
            <a:fld id="{0AADB1D1-7466-43CC-98BD-2C9E56AEEC8A}" type="datetimeFigureOut">
              <a:rPr lang="en-US">
                <a:solidFill>
                  <a:prstClr val="white"/>
                </a:solidFill>
              </a:rPr>
              <a:pPr>
                <a:defRPr/>
              </a:pPr>
              <a:t>3/16/2018</a:t>
            </a:fld>
            <a:endParaRPr lang="en-US">
              <a:solidFill>
                <a:prstClr val="white"/>
              </a:solidFill>
            </a:endParaRPr>
          </a:p>
        </p:txBody>
      </p:sp>
      <p:sp>
        <p:nvSpPr>
          <p:cNvPr id="8" name="Footer Placeholder 4"/>
          <p:cNvSpPr>
            <a:spLocks noGrp="1"/>
          </p:cNvSpPr>
          <p:nvPr>
            <p:ph type="ftr" sz="quarter" idx="15"/>
          </p:nvPr>
        </p:nvSpPr>
        <p:spPr/>
        <p:txBody>
          <a:bodyPr/>
          <a:lstStyle>
            <a:lvl1pPr>
              <a:defRPr/>
            </a:lvl1pPr>
          </a:lstStyle>
          <a:p>
            <a:pPr>
              <a:defRPr/>
            </a:pPr>
            <a:endParaRPr lang="en-US">
              <a:solidFill>
                <a:prstClr val="white"/>
              </a:solidFill>
            </a:endParaRPr>
          </a:p>
        </p:txBody>
      </p:sp>
      <p:sp>
        <p:nvSpPr>
          <p:cNvPr id="9" name="Slide Number Placeholder 5"/>
          <p:cNvSpPr>
            <a:spLocks noGrp="1"/>
          </p:cNvSpPr>
          <p:nvPr>
            <p:ph type="sldNum" sz="quarter" idx="16"/>
          </p:nvPr>
        </p:nvSpPr>
        <p:spPr/>
        <p:txBody>
          <a:bodyPr/>
          <a:lstStyle>
            <a:lvl1pPr>
              <a:defRPr/>
            </a:lvl1pPr>
          </a:lstStyle>
          <a:p>
            <a:pPr>
              <a:defRPr/>
            </a:pPr>
            <a:fld id="{6DC445F6-3AD8-4CCC-BA6F-F50BB39F15E1}"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7014761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16000"/>
            <a:ext cx="8229600" cy="648000"/>
          </a:xfrm>
        </p:spPr>
        <p:txBody>
          <a:bodyPr/>
          <a:lstStyle/>
          <a:p>
            <a:r>
              <a:rPr lang="en-US" smtClean="0"/>
              <a:t>Click to edit Master title style</a:t>
            </a:r>
            <a:endParaRPr lang="en-GB" dirty="0"/>
          </a:p>
        </p:txBody>
      </p:sp>
      <p:sp>
        <p:nvSpPr>
          <p:cNvPr id="7" name="Text Placeholder 6"/>
          <p:cNvSpPr>
            <a:spLocks noGrp="1"/>
          </p:cNvSpPr>
          <p:nvPr>
            <p:ph type="body" sz="quarter" idx="13"/>
          </p:nvPr>
        </p:nvSpPr>
        <p:spPr>
          <a:xfrm>
            <a:off x="462769" y="1409414"/>
            <a:ext cx="8218487" cy="3018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10"/>
          <p:cNvSpPr>
            <a:spLocks noGrp="1"/>
          </p:cNvSpPr>
          <p:nvPr>
            <p:ph type="body" sz="quarter" idx="14"/>
          </p:nvPr>
        </p:nvSpPr>
        <p:spPr>
          <a:xfrm>
            <a:off x="462769" y="902000"/>
            <a:ext cx="8218487" cy="432000"/>
          </a:xfrm>
        </p:spPr>
        <p:txBody>
          <a:bodyPr/>
          <a:lstStyle>
            <a:lvl1pPr marL="0" indent="0">
              <a:buNone/>
              <a:defRPr b="1"/>
            </a:lvl1pPr>
          </a:lstStyle>
          <a:p>
            <a:pPr lvl="0"/>
            <a:r>
              <a:rPr lang="en-US" smtClean="0"/>
              <a:t>Click to edit Master text styles</a:t>
            </a:r>
          </a:p>
        </p:txBody>
      </p:sp>
      <p:sp>
        <p:nvSpPr>
          <p:cNvPr id="5" name="Date Placeholder 3"/>
          <p:cNvSpPr>
            <a:spLocks noGrp="1"/>
          </p:cNvSpPr>
          <p:nvPr>
            <p:ph type="dt" sz="half" idx="15"/>
          </p:nvPr>
        </p:nvSpPr>
        <p:spPr/>
        <p:txBody>
          <a:bodyPr/>
          <a:lstStyle>
            <a:lvl1pPr>
              <a:defRPr/>
            </a:lvl1pPr>
          </a:lstStyle>
          <a:p>
            <a:pPr>
              <a:defRPr/>
            </a:pPr>
            <a:fld id="{DD2E6F36-3BF6-4E9B-970C-C81B14C37B02}" type="datetimeFigureOut">
              <a:rPr lang="en-US">
                <a:solidFill>
                  <a:prstClr val="white"/>
                </a:solidFill>
              </a:rPr>
              <a:pPr>
                <a:defRPr/>
              </a:pPr>
              <a:t>3/16/2018</a:t>
            </a:fld>
            <a:endParaRPr lang="en-US">
              <a:solidFill>
                <a:prstClr val="white"/>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white"/>
              </a:solidFill>
            </a:endParaRPr>
          </a:p>
        </p:txBody>
      </p:sp>
      <p:sp>
        <p:nvSpPr>
          <p:cNvPr id="8" name="Slide Number Placeholder 5"/>
          <p:cNvSpPr>
            <a:spLocks noGrp="1"/>
          </p:cNvSpPr>
          <p:nvPr>
            <p:ph type="sldNum" sz="quarter" idx="17"/>
          </p:nvPr>
        </p:nvSpPr>
        <p:spPr/>
        <p:txBody>
          <a:bodyPr/>
          <a:lstStyle>
            <a:lvl1pPr>
              <a:defRPr/>
            </a:lvl1pPr>
          </a:lstStyle>
          <a:p>
            <a:pPr>
              <a:defRPr/>
            </a:pPr>
            <a:fld id="{83D9736A-94BC-424C-8CC8-9968C1182D0C}"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0285039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Oth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6289"/>
            <a:ext cx="8229600" cy="2990706"/>
          </a:xfrm>
        </p:spPr>
        <p:txBody>
          <a:bodyPr/>
          <a:lstStyle>
            <a:lvl1pPr marL="0" indent="0">
              <a:buNone/>
              <a:defRPr/>
            </a:lvl1pPr>
          </a:lstStyle>
          <a:p>
            <a:pPr lvl="0"/>
            <a:r>
              <a:rPr lang="en-US"/>
              <a:t>Click to edit Master text styles</a:t>
            </a:r>
          </a:p>
        </p:txBody>
      </p:sp>
      <p:sp>
        <p:nvSpPr>
          <p:cNvPr id="13" name="Title 1"/>
          <p:cNvSpPr>
            <a:spLocks noGrp="1"/>
          </p:cNvSpPr>
          <p:nvPr>
            <p:ph type="title"/>
          </p:nvPr>
        </p:nvSpPr>
        <p:spPr>
          <a:xfrm>
            <a:off x="457200" y="216000"/>
            <a:ext cx="8229600" cy="648000"/>
          </a:xfrm>
        </p:spPr>
        <p:txBody>
          <a:bodyPr/>
          <a:lstStyle/>
          <a:p>
            <a:r>
              <a:rPr lang="en-US" smtClean="0"/>
              <a:t>Click to edit Master title style</a:t>
            </a:r>
            <a:endParaRPr lang="en-GB" dirty="0"/>
          </a:p>
        </p:txBody>
      </p:sp>
      <p:sp>
        <p:nvSpPr>
          <p:cNvPr id="14" name="Text Placeholder 10"/>
          <p:cNvSpPr>
            <a:spLocks noGrp="1"/>
          </p:cNvSpPr>
          <p:nvPr>
            <p:ph type="body" sz="quarter" idx="14"/>
          </p:nvPr>
        </p:nvSpPr>
        <p:spPr>
          <a:xfrm>
            <a:off x="462769" y="902000"/>
            <a:ext cx="8218487" cy="432000"/>
          </a:xfrm>
        </p:spPr>
        <p:txBody>
          <a:bodyPr/>
          <a:lstStyle>
            <a:lvl1pPr marL="0" indent="0">
              <a:buNone/>
              <a:defRPr b="1"/>
            </a:lvl1pPr>
          </a:lstStyle>
          <a:p>
            <a:pPr lvl="0"/>
            <a:r>
              <a:rPr lang="en-US" smtClean="0"/>
              <a:t>Click to edit Master text styles</a:t>
            </a:r>
          </a:p>
        </p:txBody>
      </p:sp>
      <p:sp>
        <p:nvSpPr>
          <p:cNvPr id="5" name="Date Placeholder 3"/>
          <p:cNvSpPr>
            <a:spLocks noGrp="1"/>
          </p:cNvSpPr>
          <p:nvPr>
            <p:ph type="dt" sz="half" idx="15"/>
          </p:nvPr>
        </p:nvSpPr>
        <p:spPr/>
        <p:txBody>
          <a:bodyPr/>
          <a:lstStyle>
            <a:lvl1pPr>
              <a:defRPr/>
            </a:lvl1pPr>
          </a:lstStyle>
          <a:p>
            <a:pPr>
              <a:defRPr/>
            </a:pPr>
            <a:fld id="{118F887C-91D6-4BD8-A42F-CBBF3B723FAF}" type="datetimeFigureOut">
              <a:rPr lang="en-US">
                <a:solidFill>
                  <a:prstClr val="white"/>
                </a:solidFill>
              </a:rPr>
              <a:pPr>
                <a:defRPr/>
              </a:pPr>
              <a:t>3/16/2018</a:t>
            </a:fld>
            <a:endParaRPr lang="en-US">
              <a:solidFill>
                <a:prstClr val="white"/>
              </a:solidFill>
            </a:endParaRPr>
          </a:p>
        </p:txBody>
      </p:sp>
      <p:sp>
        <p:nvSpPr>
          <p:cNvPr id="6" name="Footer Placeholder 4"/>
          <p:cNvSpPr>
            <a:spLocks noGrp="1"/>
          </p:cNvSpPr>
          <p:nvPr>
            <p:ph type="ftr" sz="quarter" idx="16"/>
          </p:nvPr>
        </p:nvSpPr>
        <p:spPr/>
        <p:txBody>
          <a:bodyPr/>
          <a:lstStyle>
            <a:lvl1pPr>
              <a:defRPr/>
            </a:lvl1pPr>
          </a:lstStyle>
          <a:p>
            <a:pPr>
              <a:defRPr/>
            </a:pPr>
            <a:endParaRPr lang="en-US">
              <a:solidFill>
                <a:prstClr val="white"/>
              </a:solidFill>
            </a:endParaRPr>
          </a:p>
        </p:txBody>
      </p:sp>
      <p:sp>
        <p:nvSpPr>
          <p:cNvPr id="7" name="Slide Number Placeholder 5"/>
          <p:cNvSpPr>
            <a:spLocks noGrp="1"/>
          </p:cNvSpPr>
          <p:nvPr>
            <p:ph type="sldNum" sz="quarter" idx="17"/>
          </p:nvPr>
        </p:nvSpPr>
        <p:spPr/>
        <p:txBody>
          <a:bodyPr/>
          <a:lstStyle>
            <a:lvl1pPr>
              <a:defRPr/>
            </a:lvl1pPr>
          </a:lstStyle>
          <a:p>
            <a:pPr>
              <a:defRPr/>
            </a:pPr>
            <a:fld id="{9D5B9D46-4C93-4A33-B315-F5718B4693ED}"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6677278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4648200" y="1445399"/>
            <a:ext cx="4038600" cy="295200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3" name="Title 1"/>
          <p:cNvSpPr>
            <a:spLocks noGrp="1"/>
          </p:cNvSpPr>
          <p:nvPr>
            <p:ph type="title"/>
          </p:nvPr>
        </p:nvSpPr>
        <p:spPr>
          <a:xfrm>
            <a:off x="457200" y="216000"/>
            <a:ext cx="8229600" cy="648000"/>
          </a:xfrm>
        </p:spPr>
        <p:txBody>
          <a:bodyPr/>
          <a:lstStyle/>
          <a:p>
            <a:r>
              <a:rPr lang="en-US" smtClean="0"/>
              <a:t>Click to edit Master title style</a:t>
            </a:r>
            <a:endParaRPr lang="en-GB" dirty="0"/>
          </a:p>
        </p:txBody>
      </p:sp>
      <p:sp>
        <p:nvSpPr>
          <p:cNvPr id="14" name="Text Placeholder 10"/>
          <p:cNvSpPr>
            <a:spLocks noGrp="1"/>
          </p:cNvSpPr>
          <p:nvPr>
            <p:ph type="body" sz="quarter" idx="14"/>
          </p:nvPr>
        </p:nvSpPr>
        <p:spPr>
          <a:xfrm>
            <a:off x="462769" y="902000"/>
            <a:ext cx="8218487" cy="432000"/>
          </a:xfrm>
        </p:spPr>
        <p:txBody>
          <a:bodyPr/>
          <a:lstStyle>
            <a:lvl1pPr marL="0" indent="0">
              <a:buNone/>
              <a:defRPr b="1"/>
            </a:lvl1pPr>
          </a:lstStyle>
          <a:p>
            <a:pPr lvl="0"/>
            <a:r>
              <a:rPr lang="en-US" smtClean="0"/>
              <a:t>Click to edit Master text styles</a:t>
            </a:r>
          </a:p>
        </p:txBody>
      </p:sp>
      <p:sp>
        <p:nvSpPr>
          <p:cNvPr id="6" name="Date Placeholder 3"/>
          <p:cNvSpPr>
            <a:spLocks noGrp="1"/>
          </p:cNvSpPr>
          <p:nvPr>
            <p:ph type="dt" sz="half" idx="15"/>
          </p:nvPr>
        </p:nvSpPr>
        <p:spPr/>
        <p:txBody>
          <a:bodyPr/>
          <a:lstStyle>
            <a:lvl1pPr>
              <a:defRPr/>
            </a:lvl1pPr>
          </a:lstStyle>
          <a:p>
            <a:pPr>
              <a:defRPr/>
            </a:pPr>
            <a:fld id="{F79148C1-2B45-446F-8B94-147EA8E96AA5}" type="datetimeFigureOut">
              <a:rPr lang="en-US">
                <a:solidFill>
                  <a:prstClr val="white"/>
                </a:solidFill>
              </a:rPr>
              <a:pPr>
                <a:defRPr/>
              </a:pPr>
              <a:t>3/16/2018</a:t>
            </a:fld>
            <a:endParaRPr lang="en-US">
              <a:solidFill>
                <a:prstClr val="white"/>
              </a:solidFill>
            </a:endParaRPr>
          </a:p>
        </p:txBody>
      </p:sp>
      <p:sp>
        <p:nvSpPr>
          <p:cNvPr id="7" name="Footer Placeholder 4"/>
          <p:cNvSpPr>
            <a:spLocks noGrp="1"/>
          </p:cNvSpPr>
          <p:nvPr>
            <p:ph type="ftr" sz="quarter" idx="16"/>
          </p:nvPr>
        </p:nvSpPr>
        <p:spPr/>
        <p:txBody>
          <a:bodyPr/>
          <a:lstStyle>
            <a:lvl1pPr>
              <a:defRPr/>
            </a:lvl1pPr>
          </a:lstStyle>
          <a:p>
            <a:pPr>
              <a:defRPr/>
            </a:pPr>
            <a:endParaRPr lang="en-US">
              <a:solidFill>
                <a:prstClr val="white"/>
              </a:solidFill>
            </a:endParaRPr>
          </a:p>
        </p:txBody>
      </p:sp>
      <p:sp>
        <p:nvSpPr>
          <p:cNvPr id="8" name="Slide Number Placeholder 5"/>
          <p:cNvSpPr>
            <a:spLocks noGrp="1"/>
          </p:cNvSpPr>
          <p:nvPr>
            <p:ph type="sldNum" sz="quarter" idx="17"/>
          </p:nvPr>
        </p:nvSpPr>
        <p:spPr/>
        <p:txBody>
          <a:bodyPr/>
          <a:lstStyle>
            <a:lvl1pPr>
              <a:defRPr/>
            </a:lvl1pPr>
          </a:lstStyle>
          <a:p>
            <a:pPr>
              <a:defRPr/>
            </a:pPr>
            <a:fld id="{FEE01C67-BB02-4F5C-A178-0DC2EA5CBDEA}"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33842858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430041"/>
            <a:ext cx="4040188"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ntent Placeholder 5"/>
          <p:cNvSpPr>
            <a:spLocks noGrp="1"/>
          </p:cNvSpPr>
          <p:nvPr>
            <p:ph sz="quarter" idx="4"/>
          </p:nvPr>
        </p:nvSpPr>
        <p:spPr>
          <a:xfrm>
            <a:off x="4645033" y="1430041"/>
            <a:ext cx="4041775" cy="303195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6" name="Title 1"/>
          <p:cNvSpPr>
            <a:spLocks noGrp="1"/>
          </p:cNvSpPr>
          <p:nvPr>
            <p:ph type="title"/>
          </p:nvPr>
        </p:nvSpPr>
        <p:spPr>
          <a:xfrm>
            <a:off x="457200" y="216000"/>
            <a:ext cx="8229600" cy="648000"/>
          </a:xfrm>
        </p:spPr>
        <p:txBody>
          <a:bodyPr/>
          <a:lstStyle/>
          <a:p>
            <a:r>
              <a:rPr lang="en-US" smtClean="0"/>
              <a:t>Click to edit Master title style</a:t>
            </a:r>
            <a:endParaRPr lang="en-GB" dirty="0"/>
          </a:p>
        </p:txBody>
      </p:sp>
      <p:sp>
        <p:nvSpPr>
          <p:cNvPr id="17" name="Text Placeholder 10"/>
          <p:cNvSpPr>
            <a:spLocks noGrp="1"/>
          </p:cNvSpPr>
          <p:nvPr>
            <p:ph type="body" sz="quarter" idx="14"/>
          </p:nvPr>
        </p:nvSpPr>
        <p:spPr>
          <a:xfrm>
            <a:off x="462760" y="902000"/>
            <a:ext cx="4034631" cy="432000"/>
          </a:xfrm>
        </p:spPr>
        <p:txBody>
          <a:bodyPr/>
          <a:lstStyle>
            <a:lvl1pPr marL="0" indent="0">
              <a:buNone/>
              <a:defRPr b="1"/>
            </a:lvl1pPr>
          </a:lstStyle>
          <a:p>
            <a:pPr lvl="0"/>
            <a:r>
              <a:rPr lang="en-US" smtClean="0"/>
              <a:t>Click to edit Master text styles</a:t>
            </a:r>
          </a:p>
        </p:txBody>
      </p:sp>
      <p:sp>
        <p:nvSpPr>
          <p:cNvPr id="18" name="Text Placeholder 10"/>
          <p:cNvSpPr>
            <a:spLocks noGrp="1"/>
          </p:cNvSpPr>
          <p:nvPr>
            <p:ph type="body" sz="quarter" idx="15"/>
          </p:nvPr>
        </p:nvSpPr>
        <p:spPr>
          <a:xfrm>
            <a:off x="4645030" y="902000"/>
            <a:ext cx="4034631" cy="432000"/>
          </a:xfrm>
        </p:spPr>
        <p:txBody>
          <a:bodyPr/>
          <a:lstStyle>
            <a:lvl1pPr marL="0" indent="0">
              <a:buNone/>
              <a:defRPr b="1"/>
            </a:lvl1pPr>
          </a:lstStyle>
          <a:p>
            <a:pPr lvl="0"/>
            <a:r>
              <a:rPr lang="en-US" smtClean="0"/>
              <a:t>Click to edit Master text styles</a:t>
            </a:r>
          </a:p>
        </p:txBody>
      </p:sp>
      <p:sp>
        <p:nvSpPr>
          <p:cNvPr id="7" name="Date Placeholder 3"/>
          <p:cNvSpPr>
            <a:spLocks noGrp="1"/>
          </p:cNvSpPr>
          <p:nvPr>
            <p:ph type="dt" sz="half" idx="16"/>
          </p:nvPr>
        </p:nvSpPr>
        <p:spPr/>
        <p:txBody>
          <a:bodyPr/>
          <a:lstStyle>
            <a:lvl1pPr>
              <a:defRPr/>
            </a:lvl1pPr>
          </a:lstStyle>
          <a:p>
            <a:pPr>
              <a:defRPr/>
            </a:pPr>
            <a:fld id="{5870F3D9-D854-41DC-A49F-069907DE7574}" type="datetimeFigureOut">
              <a:rPr lang="en-US">
                <a:solidFill>
                  <a:prstClr val="white"/>
                </a:solidFill>
              </a:rPr>
              <a:pPr>
                <a:defRPr/>
              </a:pPr>
              <a:t>3/16/2018</a:t>
            </a:fld>
            <a:endParaRPr lang="en-US">
              <a:solidFill>
                <a:prstClr val="white"/>
              </a:solidFill>
            </a:endParaRPr>
          </a:p>
        </p:txBody>
      </p:sp>
      <p:sp>
        <p:nvSpPr>
          <p:cNvPr id="8" name="Footer Placeholder 4"/>
          <p:cNvSpPr>
            <a:spLocks noGrp="1"/>
          </p:cNvSpPr>
          <p:nvPr>
            <p:ph type="ftr" sz="quarter" idx="17"/>
          </p:nvPr>
        </p:nvSpPr>
        <p:spPr/>
        <p:txBody>
          <a:bodyPr/>
          <a:lstStyle>
            <a:lvl1pPr>
              <a:defRPr/>
            </a:lvl1pPr>
          </a:lstStyle>
          <a:p>
            <a:pPr>
              <a:defRPr/>
            </a:pPr>
            <a:endParaRPr lang="en-US">
              <a:solidFill>
                <a:prstClr val="white"/>
              </a:solidFill>
            </a:endParaRPr>
          </a:p>
        </p:txBody>
      </p:sp>
      <p:sp>
        <p:nvSpPr>
          <p:cNvPr id="9" name="Slide Number Placeholder 5"/>
          <p:cNvSpPr>
            <a:spLocks noGrp="1"/>
          </p:cNvSpPr>
          <p:nvPr>
            <p:ph type="sldNum" sz="quarter" idx="18"/>
          </p:nvPr>
        </p:nvSpPr>
        <p:spPr/>
        <p:txBody>
          <a:bodyPr/>
          <a:lstStyle>
            <a:lvl1pPr>
              <a:defRPr/>
            </a:lvl1pPr>
          </a:lstStyle>
          <a:p>
            <a:pPr>
              <a:defRPr/>
            </a:pPr>
            <a:fld id="{74481F55-E6EF-42F7-B7D8-1F68C949E1A5}"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952545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457200" y="216000"/>
            <a:ext cx="8229600" cy="648000"/>
          </a:xfrm>
        </p:spPr>
        <p:txBody>
          <a:bodyPr/>
          <a:lstStyle/>
          <a:p>
            <a:r>
              <a:rPr lang="en-US"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pPr>
              <a:defRPr/>
            </a:pPr>
            <a:fld id="{EAC32430-4657-4622-9A57-52F575BAE70D}" type="datetimeFigureOut">
              <a:rPr lang="en-US">
                <a:solidFill>
                  <a:prstClr val="white"/>
                </a:solidFill>
              </a:rPr>
              <a:pPr>
                <a:defRPr/>
              </a:pPr>
              <a:t>3/16/2018</a:t>
            </a:fld>
            <a:endParaRPr lang="en-US">
              <a:solidFill>
                <a:prstClr val="white"/>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white"/>
              </a:solidFill>
            </a:endParaRPr>
          </a:p>
        </p:txBody>
      </p:sp>
      <p:sp>
        <p:nvSpPr>
          <p:cNvPr id="5" name="Slide Number Placeholder 5"/>
          <p:cNvSpPr>
            <a:spLocks noGrp="1"/>
          </p:cNvSpPr>
          <p:nvPr>
            <p:ph type="sldNum" sz="quarter" idx="12"/>
          </p:nvPr>
        </p:nvSpPr>
        <p:spPr/>
        <p:txBody>
          <a:bodyPr/>
          <a:lstStyle>
            <a:lvl1pPr>
              <a:defRPr/>
            </a:lvl1pPr>
          </a:lstStyle>
          <a:p>
            <a:pPr>
              <a:defRPr/>
            </a:pPr>
            <a:fld id="{44B99639-203C-486A-858F-4BCDBE0BF636}"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24810833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35A73D2-8035-4E2B-BDD5-68ACCD5BE748}" type="datetimeFigureOut">
              <a:rPr lang="en-US">
                <a:solidFill>
                  <a:prstClr val="white"/>
                </a:solidFill>
              </a:rPr>
              <a:pPr>
                <a:defRPr/>
              </a:pPr>
              <a:t>3/16/2018</a:t>
            </a:fld>
            <a:endParaRPr lang="en-US">
              <a:solidFill>
                <a:prstClr val="white"/>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white"/>
              </a:solidFill>
            </a:endParaRPr>
          </a:p>
        </p:txBody>
      </p:sp>
      <p:sp>
        <p:nvSpPr>
          <p:cNvPr id="4" name="Slide Number Placeholder 5"/>
          <p:cNvSpPr>
            <a:spLocks noGrp="1"/>
          </p:cNvSpPr>
          <p:nvPr>
            <p:ph type="sldNum" sz="quarter" idx="12"/>
          </p:nvPr>
        </p:nvSpPr>
        <p:spPr/>
        <p:txBody>
          <a:bodyPr/>
          <a:lstStyle>
            <a:lvl1pPr>
              <a:defRPr/>
            </a:lvl1pPr>
          </a:lstStyle>
          <a:p>
            <a:pPr>
              <a:defRPr/>
            </a:pPr>
            <a:fld id="{E9146D91-05E5-4D7C-813B-04AD26CD5F3C}" type="slidenum">
              <a:rPr lang="en-US" altLang="en-US">
                <a:solidFill>
                  <a:prstClr val="white"/>
                </a:solidFill>
              </a:rPr>
              <a:pPr>
                <a:defRPr/>
              </a:pPr>
              <a:t>‹#›</a:t>
            </a:fld>
            <a:endParaRPr lang="en-US" altLang="en-US">
              <a:solidFill>
                <a:prstClr val="white"/>
              </a:solidFill>
            </a:endParaRPr>
          </a:p>
        </p:txBody>
      </p:sp>
    </p:spTree>
    <p:extLst>
      <p:ext uri="{BB962C8B-B14F-4D97-AF65-F5344CB8AC3E}">
        <p14:creationId xmlns:p14="http://schemas.microsoft.com/office/powerpoint/2010/main" val="15856231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Dark">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1" name="Title 1"/>
          <p:cNvSpPr>
            <a:spLocks noGrp="1"/>
          </p:cNvSpPr>
          <p:nvPr>
            <p:ph type="ctrTitle" hasCustomPrompt="1"/>
          </p:nvPr>
        </p:nvSpPr>
        <p:spPr>
          <a:xfrm>
            <a:off x="468000" y="340201"/>
            <a:ext cx="8208000" cy="720000"/>
          </a:xfrm>
        </p:spPr>
        <p:txBody>
          <a:bodyPr>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12" name="Text Placeholder 9"/>
          <p:cNvSpPr>
            <a:spLocks noGrp="1"/>
          </p:cNvSpPr>
          <p:nvPr>
            <p:ph type="body" sz="quarter" idx="13" hasCustomPrompt="1"/>
          </p:nvPr>
        </p:nvSpPr>
        <p:spPr>
          <a:xfrm>
            <a:off x="468321" y="1085118"/>
            <a:ext cx="8207375" cy="720000"/>
          </a:xfrm>
        </p:spPr>
        <p:txBody>
          <a:bodyPr>
            <a:normAutofit/>
          </a:bodyPr>
          <a:lstStyle>
            <a:lvl1pPr marL="0" indent="0">
              <a:buNone/>
              <a:defRPr sz="4000">
                <a:solidFill>
                  <a:schemeClr val="bg1"/>
                </a:solidFill>
              </a:defRPr>
            </a:lvl1pPr>
            <a:lvl5pPr marL="1828800" indent="0">
              <a:buNone/>
              <a:defRPr>
                <a:solidFill>
                  <a:schemeClr val="bg1"/>
                </a:solidFill>
              </a:defRPr>
            </a:lvl5pPr>
          </a:lstStyle>
          <a:p>
            <a:pPr lvl="0"/>
            <a:r>
              <a:rPr lang="en-US" dirty="0" smtClean="0"/>
              <a:t>Subheading Arial Regular 40pt</a:t>
            </a:r>
          </a:p>
        </p:txBody>
      </p:sp>
      <p:sp>
        <p:nvSpPr>
          <p:cNvPr id="13" name="Date Placeholder 3"/>
          <p:cNvSpPr>
            <a:spLocks noGrp="1"/>
          </p:cNvSpPr>
          <p:nvPr>
            <p:ph type="dt" sz="half" idx="2"/>
          </p:nvPr>
        </p:nvSpPr>
        <p:spPr>
          <a:xfrm>
            <a:off x="468009" y="4767264"/>
            <a:ext cx="1234191"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4" name="Footer Placeholder 4"/>
          <p:cNvSpPr>
            <a:spLocks noGrp="1"/>
          </p:cNvSpPr>
          <p:nvPr>
            <p:ph type="ftr" sz="quarter" idx="3"/>
          </p:nvPr>
        </p:nvSpPr>
        <p:spPr>
          <a:xfrm>
            <a:off x="1881403" y="4767264"/>
            <a:ext cx="2895600"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5" name="Slide Number Placeholder 5"/>
          <p:cNvSpPr>
            <a:spLocks noGrp="1"/>
          </p:cNvSpPr>
          <p:nvPr>
            <p:ph type="sldNum" sz="quarter" idx="4"/>
          </p:nvPr>
        </p:nvSpPr>
        <p:spPr>
          <a:xfrm>
            <a:off x="4956215" y="4767264"/>
            <a:ext cx="1254406" cy="273844"/>
          </a:xfrm>
          <a:prstGeom prst="rect">
            <a:avLst/>
          </a:prstGeom>
        </p:spPr>
        <p:txBody>
          <a:bodyPr anchor="ct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4505547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Ligh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68000" y="340201"/>
            <a:ext cx="8208000" cy="720000"/>
          </a:xfrm>
        </p:spPr>
        <p:txBody>
          <a:bodyPr>
            <a:normAutofit/>
          </a:bodyPr>
          <a:lstStyle>
            <a:lvl1pPr algn="l">
              <a:defRPr sz="4000" b="1">
                <a:solidFill>
                  <a:schemeClr val="tx1"/>
                </a:solidFill>
                <a:latin typeface="Arial" panose="020B0604020202020204" pitchFamily="34" charset="0"/>
                <a:cs typeface="Arial" panose="020B0604020202020204" pitchFamily="34" charset="0"/>
              </a:defRPr>
            </a:lvl1pPr>
          </a:lstStyle>
          <a:p>
            <a:r>
              <a:rPr lang="en-GB" dirty="0" smtClean="0"/>
              <a:t>Presentation Title Arial Bold 40pt </a:t>
            </a:r>
            <a:endParaRPr lang="en-US" dirty="0"/>
          </a:p>
        </p:txBody>
      </p:sp>
      <p:sp>
        <p:nvSpPr>
          <p:cNvPr id="7" name="Subtitle 2"/>
          <p:cNvSpPr>
            <a:spLocks noGrp="1"/>
          </p:cNvSpPr>
          <p:nvPr>
            <p:ph type="subTitle" idx="1" hasCustomPrompt="1"/>
          </p:nvPr>
        </p:nvSpPr>
        <p:spPr>
          <a:xfrm>
            <a:off x="468000" y="2052000"/>
            <a:ext cx="8208000" cy="1314450"/>
          </a:xfrm>
        </p:spPr>
        <p:txBody>
          <a:bodyPr>
            <a:normAutofit/>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Secondary information </a:t>
            </a:r>
          </a:p>
          <a:p>
            <a:r>
              <a:rPr lang="en-GB" dirty="0" smtClean="0"/>
              <a:t>including author and date 24pt</a:t>
            </a:r>
          </a:p>
        </p:txBody>
      </p:sp>
      <p:sp>
        <p:nvSpPr>
          <p:cNvPr id="16" name="Text Placeholder 9"/>
          <p:cNvSpPr>
            <a:spLocks noGrp="1"/>
          </p:cNvSpPr>
          <p:nvPr>
            <p:ph type="body" sz="quarter" idx="13" hasCustomPrompt="1"/>
          </p:nvPr>
        </p:nvSpPr>
        <p:spPr>
          <a:xfrm>
            <a:off x="468321" y="1085118"/>
            <a:ext cx="8207375" cy="720000"/>
          </a:xfrm>
        </p:spPr>
        <p:txBody>
          <a:bodyPr>
            <a:normAutofit/>
          </a:bodyPr>
          <a:lstStyle>
            <a:lvl1pPr marL="0" indent="0">
              <a:buNone/>
              <a:defRPr sz="4000">
                <a:solidFill>
                  <a:schemeClr val="tx1"/>
                </a:solidFill>
              </a:defRPr>
            </a:lvl1pPr>
            <a:lvl5pPr marL="1828800" indent="0">
              <a:buNone/>
              <a:defRPr>
                <a:solidFill>
                  <a:schemeClr val="bg1"/>
                </a:solidFill>
              </a:defRPr>
            </a:lvl5pPr>
          </a:lstStyle>
          <a:p>
            <a:pPr lvl="0"/>
            <a:r>
              <a:rPr lang="en-US" dirty="0" smtClean="0"/>
              <a:t>Subheading Arial Regular 40pt</a:t>
            </a:r>
          </a:p>
        </p:txBody>
      </p:sp>
      <p:sp>
        <p:nvSpPr>
          <p:cNvPr id="17" name="Date Placeholder 3"/>
          <p:cNvSpPr>
            <a:spLocks noGrp="1"/>
          </p:cNvSpPr>
          <p:nvPr>
            <p:ph type="dt" sz="half" idx="2"/>
          </p:nvPr>
        </p:nvSpPr>
        <p:spPr>
          <a:xfrm>
            <a:off x="468009" y="4767264"/>
            <a:ext cx="1234191" cy="273844"/>
          </a:xfrm>
          <a:prstGeom prst="rect">
            <a:avLst/>
          </a:prstGeom>
        </p:spPr>
        <p:txBody>
          <a:bodyPr/>
          <a:lstStyle>
            <a:lvl1pPr>
              <a:defRPr>
                <a:solidFill>
                  <a:schemeClr val="bg1"/>
                </a:solidFill>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18" name="Footer Placeholder 4"/>
          <p:cNvSpPr>
            <a:spLocks noGrp="1"/>
          </p:cNvSpPr>
          <p:nvPr>
            <p:ph type="ftr" sz="quarter" idx="3"/>
          </p:nvPr>
        </p:nvSpPr>
        <p:spPr>
          <a:xfrm>
            <a:off x="1881403" y="4767264"/>
            <a:ext cx="2895600" cy="273844"/>
          </a:xfrm>
          <a:prstGeom prst="rect">
            <a:avLst/>
          </a:prstGeom>
        </p:spPr>
        <p:txBody>
          <a:bodyPr/>
          <a:lstStyle>
            <a:lvl1pPr>
              <a:defRPr>
                <a:solidFill>
                  <a:schemeClr val="bg1"/>
                </a:solidFill>
              </a:defRPr>
            </a:lvl1pPr>
          </a:lstStyle>
          <a:p>
            <a:endParaRPr lang="en-US" dirty="0">
              <a:solidFill>
                <a:prstClr val="white"/>
              </a:solidFill>
            </a:endParaRPr>
          </a:p>
        </p:txBody>
      </p:sp>
      <p:sp>
        <p:nvSpPr>
          <p:cNvPr id="19" name="Slide Number Placeholder 5"/>
          <p:cNvSpPr>
            <a:spLocks noGrp="1"/>
          </p:cNvSpPr>
          <p:nvPr>
            <p:ph type="sldNum" sz="quarter" idx="4"/>
          </p:nvPr>
        </p:nvSpPr>
        <p:spPr>
          <a:xfrm>
            <a:off x="4956215" y="4767264"/>
            <a:ext cx="1254406" cy="273844"/>
          </a:xfrm>
          <a:prstGeom prst="rect">
            <a:avLst/>
          </a:prstGeom>
        </p:spPr>
        <p:txBody>
          <a:bodyPr/>
          <a:lstStyle>
            <a:lvl1pPr>
              <a:defRPr>
                <a:solidFill>
                  <a:schemeClr val="bg1"/>
                </a:solidFill>
              </a:defRPr>
            </a:lvl1pPr>
          </a:lstStyle>
          <a:p>
            <a:fld id="{B6478413-2A5F-0848-B810-DDC7A67AC22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366452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image" Target="../media/image1.emf"/><Relationship Id="rId4" Type="http://schemas.openxmlformats.org/officeDocument/2006/relationships/slideLayout" Target="../slideLayouts/slideLayout93.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image" Target="../media/image1.emf"/><Relationship Id="rId5" Type="http://schemas.openxmlformats.org/officeDocument/2006/relationships/slideLayout" Target="../slideLayouts/slideLayout102.xml"/><Relationship Id="rId10" Type="http://schemas.openxmlformats.org/officeDocument/2006/relationships/theme" Target="../theme/theme11.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10" Type="http://schemas.openxmlformats.org/officeDocument/2006/relationships/image" Target="../media/image1.emf"/><Relationship Id="rId4" Type="http://schemas.openxmlformats.org/officeDocument/2006/relationships/slideLayout" Target="../slideLayouts/slideLayout110.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jpe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2.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2.jpe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emf"/><Relationship Id="rId5" Type="http://schemas.openxmlformats.org/officeDocument/2006/relationships/slideLayout" Target="../slideLayouts/slideLayout57.xml"/><Relationship Id="rId10" Type="http://schemas.openxmlformats.org/officeDocument/2006/relationships/theme" Target="../theme/theme6.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2.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7.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1.emf"/><Relationship Id="rId4" Type="http://schemas.openxmlformats.org/officeDocument/2006/relationships/slideLayout" Target="../slideLayouts/slideLayout85.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96375"/>
            <a:ext cx="9144000" cy="647127"/>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68023" y="4767264"/>
            <a:ext cx="1234191"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pPr/>
              <a:t>3/16/2018</a:t>
            </a:fld>
            <a:endParaRPr lang="en-US"/>
          </a:p>
        </p:txBody>
      </p:sp>
      <p:sp>
        <p:nvSpPr>
          <p:cNvPr id="9" name="Footer Placeholder 4"/>
          <p:cNvSpPr>
            <a:spLocks noGrp="1"/>
          </p:cNvSpPr>
          <p:nvPr>
            <p:ph type="ftr" sz="quarter" idx="3"/>
          </p:nvPr>
        </p:nvSpPr>
        <p:spPr>
          <a:xfrm>
            <a:off x="1881403" y="4767264"/>
            <a:ext cx="2895600"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endParaRPr lang="en-US" dirty="0"/>
          </a:p>
        </p:txBody>
      </p:sp>
      <p:sp>
        <p:nvSpPr>
          <p:cNvPr id="10" name="Slide Number Placeholder 5"/>
          <p:cNvSpPr>
            <a:spLocks noGrp="1"/>
          </p:cNvSpPr>
          <p:nvPr>
            <p:ph type="sldNum" sz="quarter" idx="4"/>
          </p:nvPr>
        </p:nvSpPr>
        <p:spPr>
          <a:xfrm>
            <a:off x="4956215" y="4767264"/>
            <a:ext cx="1254406"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pPr/>
              <a:t>‹#›</a:t>
            </a:fld>
            <a:endParaRPr lang="en-US"/>
          </a:p>
        </p:txBody>
      </p:sp>
      <p:pic>
        <p:nvPicPr>
          <p:cNvPr id="11" name="Picture 10"/>
          <p:cNvPicPr>
            <a:picLocks noChangeAspect="1"/>
          </p:cNvPicPr>
          <p:nvPr/>
        </p:nvPicPr>
        <p:blipFill>
          <a:blip r:embed="rId10"/>
          <a:stretch>
            <a:fillRect/>
          </a:stretch>
        </p:blipFill>
        <p:spPr>
          <a:xfrm>
            <a:off x="6389833" y="4638019"/>
            <a:ext cx="2313143" cy="429714"/>
          </a:xfrm>
          <a:prstGeom prst="rect">
            <a:avLst/>
          </a:prstGeom>
        </p:spPr>
      </p:pic>
    </p:spTree>
    <p:extLst>
      <p:ext uri="{BB962C8B-B14F-4D97-AF65-F5344CB8AC3E}">
        <p14:creationId xmlns:p14="http://schemas.microsoft.com/office/powerpoint/2010/main" val="28214416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2" r:id="rId5"/>
    <p:sldLayoutId id="2147483653" r:id="rId6"/>
    <p:sldLayoutId id="2147483654" r:id="rId7"/>
    <p:sldLayoutId id="2147483655" r:id="rId8"/>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4495800"/>
            <a:ext cx="9144000" cy="647700"/>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054A4"/>
              </a:solidFill>
            </a:endParaRPr>
          </a:p>
        </p:txBody>
      </p:sp>
      <p:sp>
        <p:nvSpPr>
          <p:cNvPr id="1027" name="Title Placeholder 1"/>
          <p:cNvSpPr>
            <a:spLocks noGrp="1"/>
          </p:cNvSpPr>
          <p:nvPr>
            <p:ph type="title"/>
          </p:nvPr>
        </p:nvSpPr>
        <p:spPr bwMode="auto">
          <a:xfrm>
            <a:off x="457200" y="206377"/>
            <a:ext cx="8229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Header Arial Bold 40pt </a:t>
            </a:r>
          </a:p>
        </p:txBody>
      </p:sp>
      <p:sp>
        <p:nvSpPr>
          <p:cNvPr id="1028" name="Text Placeholder 2"/>
          <p:cNvSpPr>
            <a:spLocks noGrp="1"/>
          </p:cNvSpPr>
          <p:nvPr>
            <p:ph type="body" idx="1"/>
          </p:nvPr>
        </p:nvSpPr>
        <p:spPr bwMode="auto">
          <a:xfrm>
            <a:off x="457200" y="1200150"/>
            <a:ext cx="82296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Line copy Arial Regular 20pt.</a:t>
            </a:r>
            <a:endParaRPr lang="en-US" altLang="en-US" smtClean="0"/>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 name="Date Placeholder 3"/>
          <p:cNvSpPr>
            <a:spLocks noGrp="1"/>
          </p:cNvSpPr>
          <p:nvPr>
            <p:ph type="dt" sz="half" idx="2"/>
          </p:nvPr>
        </p:nvSpPr>
        <p:spPr>
          <a:xfrm>
            <a:off x="468327" y="4767270"/>
            <a:ext cx="1233487" cy="274637"/>
          </a:xfrm>
          <a:prstGeom prst="rect">
            <a:avLst/>
          </a:prstGeom>
        </p:spPr>
        <p:txBody>
          <a:bodyPr/>
          <a:lstStyle>
            <a:lvl1pPr eaLnBrk="1" fontAlgn="auto" hangingPunct="1">
              <a:spcBef>
                <a:spcPts val="0"/>
              </a:spcBef>
              <a:spcAft>
                <a:spcPts val="0"/>
              </a:spcAft>
              <a:defRPr sz="1400">
                <a:solidFill>
                  <a:schemeClr val="bg1"/>
                </a:solidFill>
                <a:latin typeface="Arial" panose="020B0604020202020204" pitchFamily="34" charset="0"/>
                <a:cs typeface="Arial" panose="020B0604020202020204" pitchFamily="34" charset="0"/>
              </a:defRPr>
            </a:lvl1pPr>
          </a:lstStyle>
          <a:p>
            <a:pPr>
              <a:defRPr/>
            </a:pPr>
            <a:fld id="{F7D1DAE2-0337-4525-920D-E6D628D4F119}" type="datetimeFigureOut">
              <a:rPr lang="en-US">
                <a:solidFill>
                  <a:prstClr val="white"/>
                </a:solidFill>
              </a:rPr>
              <a:pPr>
                <a:defRPr/>
              </a:pPr>
              <a:t>3/16/2018</a:t>
            </a:fld>
            <a:endParaRPr lang="en-US">
              <a:solidFill>
                <a:prstClr val="white"/>
              </a:solidFill>
            </a:endParaRPr>
          </a:p>
        </p:txBody>
      </p:sp>
      <p:sp>
        <p:nvSpPr>
          <p:cNvPr id="9" name="Footer Placeholder 4"/>
          <p:cNvSpPr>
            <a:spLocks noGrp="1"/>
          </p:cNvSpPr>
          <p:nvPr>
            <p:ph type="ftr" sz="quarter" idx="3"/>
          </p:nvPr>
        </p:nvSpPr>
        <p:spPr>
          <a:xfrm>
            <a:off x="1881188" y="4767270"/>
            <a:ext cx="2895600" cy="274637"/>
          </a:xfrm>
          <a:prstGeom prst="rect">
            <a:avLst/>
          </a:prstGeom>
        </p:spPr>
        <p:txBody>
          <a:bodyPr/>
          <a:lstStyle>
            <a:lvl1pPr eaLnBrk="1" fontAlgn="auto" hangingPunct="1">
              <a:spcBef>
                <a:spcPts val="0"/>
              </a:spcBef>
              <a:spcAft>
                <a:spcPts val="0"/>
              </a:spcAft>
              <a:defRPr sz="1400">
                <a:solidFill>
                  <a:schemeClr val="bg1"/>
                </a:solidFill>
                <a:latin typeface="Arial" panose="020B0604020202020204" pitchFamily="34" charset="0"/>
                <a:cs typeface="Arial" panose="020B0604020202020204" pitchFamily="34" charset="0"/>
              </a:defRPr>
            </a:lvl1pPr>
          </a:lstStyle>
          <a:p>
            <a:pPr>
              <a:defRPr/>
            </a:pPr>
            <a:endParaRPr lang="en-US">
              <a:solidFill>
                <a:prstClr val="white"/>
              </a:solidFill>
            </a:endParaRPr>
          </a:p>
        </p:txBody>
      </p:sp>
      <p:sp>
        <p:nvSpPr>
          <p:cNvPr id="10" name="Slide Number Placeholder 5"/>
          <p:cNvSpPr>
            <a:spLocks noGrp="1"/>
          </p:cNvSpPr>
          <p:nvPr>
            <p:ph type="sldNum" sz="quarter" idx="4"/>
          </p:nvPr>
        </p:nvSpPr>
        <p:spPr>
          <a:xfrm>
            <a:off x="4956187" y="4767270"/>
            <a:ext cx="1254125" cy="274637"/>
          </a:xfrm>
          <a:prstGeom prst="rect">
            <a:avLst/>
          </a:prstGeom>
        </p:spPr>
        <p:txBody>
          <a:bodyPr vert="horz" wrap="square" lIns="91440" tIns="45720" rIns="91440" bIns="45720" numCol="1" anchor="t" anchorCtr="0" compatLnSpc="1">
            <a:prstTxWarp prst="textNoShape">
              <a:avLst/>
            </a:prstTxWarp>
          </a:bodyPr>
          <a:lstStyle>
            <a:lvl1pPr eaLnBrk="1" hangingPunct="1">
              <a:defRPr sz="1400" smtClean="0">
                <a:solidFill>
                  <a:schemeClr val="bg1"/>
                </a:solidFill>
                <a:latin typeface="Arial" charset="0"/>
                <a:cs typeface="Arial" charset="0"/>
              </a:defRPr>
            </a:lvl1pPr>
          </a:lstStyle>
          <a:p>
            <a:pPr fontAlgn="base">
              <a:spcBef>
                <a:spcPct val="0"/>
              </a:spcBef>
              <a:spcAft>
                <a:spcPct val="0"/>
              </a:spcAft>
              <a:defRPr/>
            </a:pPr>
            <a:fld id="{D283A651-32B3-4607-B5AC-39650A87B6AA}" type="slidenum">
              <a:rPr lang="en-US" altLang="en-US">
                <a:solidFill>
                  <a:prstClr val="white"/>
                </a:solidFill>
              </a:rPr>
              <a:pPr fontAlgn="base">
                <a:spcBef>
                  <a:spcPct val="0"/>
                </a:spcBef>
                <a:spcAft>
                  <a:spcPct val="0"/>
                </a:spcAft>
                <a:defRPr/>
              </a:pPr>
              <a:t>‹#›</a:t>
            </a:fld>
            <a:endParaRPr lang="en-US" altLang="en-US">
              <a:solidFill>
                <a:prstClr val="white"/>
              </a:solidFill>
            </a:endParaRPr>
          </a:p>
        </p:txBody>
      </p:sp>
      <p:pic>
        <p:nvPicPr>
          <p:cNvPr id="1032"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89702" y="4638677"/>
            <a:ext cx="23129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70466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txStyles>
    <p:titleStyle>
      <a:lvl1pPr algn="l" defTabSz="457200" rtl="0" eaLnBrk="0" fontAlgn="base" hangingPunct="0">
        <a:spcBef>
          <a:spcPct val="0"/>
        </a:spcBef>
        <a:spcAft>
          <a:spcPct val="0"/>
        </a:spcAft>
        <a:defRPr sz="4000" b="1" kern="1200">
          <a:solidFill>
            <a:schemeClr val="tx1"/>
          </a:solidFill>
          <a:latin typeface="Arial" panose="020B0604020202020204" pitchFamily="34" charset="0"/>
          <a:ea typeface="+mj-ea"/>
          <a:cs typeface="Arial" panose="020B0604020202020204" pitchFamily="34" charset="0"/>
        </a:defRPr>
      </a:lvl1pPr>
      <a:lvl2pPr algn="l" defTabSz="457200" rtl="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2pPr>
      <a:lvl3pPr algn="l" defTabSz="457200" rtl="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3pPr>
      <a:lvl4pPr algn="l" defTabSz="457200" rtl="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4pPr>
      <a:lvl5pPr algn="l" defTabSz="457200" rtl="0" eaLnBrk="0" fontAlgn="base" hangingPunct="0">
        <a:spcBef>
          <a:spcPct val="0"/>
        </a:spcBef>
        <a:spcAft>
          <a:spcPct val="0"/>
        </a:spcAft>
        <a:defRPr sz="4000" b="1">
          <a:solidFill>
            <a:schemeClr val="tx1"/>
          </a:solidFill>
          <a:latin typeface="Arial" panose="020B0604020202020204" pitchFamily="34" charset="0"/>
          <a:cs typeface="Arial" panose="020B0604020202020204" pitchFamily="34" charset="0"/>
        </a:defRPr>
      </a:lvl5pPr>
      <a:lvl6pPr marL="457200" algn="l" defTabSz="457200"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0" fontAlgn="base" hangingPunct="0">
        <a:spcBef>
          <a:spcPct val="20000"/>
        </a:spcBef>
        <a:spcAft>
          <a:spcPct val="0"/>
        </a:spcAft>
        <a:buFont typeface="Arial" charset="0"/>
        <a:buChar char="•"/>
        <a:defRPr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0" fontAlgn="base" hangingPunct="0">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0" fontAlgn="base" hangingPunct="0">
        <a:spcBef>
          <a:spcPct val="20000"/>
        </a:spcBef>
        <a:spcAft>
          <a:spcPct val="0"/>
        </a:spcAft>
        <a:buFont typeface="Arial"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0" fontAlgn="base" hangingPunct="0">
        <a:spcBef>
          <a:spcPct val="20000"/>
        </a:spcBef>
        <a:spcAft>
          <a:spcPct val="0"/>
        </a:spcAft>
        <a:buFont typeface="Arial"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96375"/>
            <a:ext cx="9144000" cy="647127"/>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68009" y="4767264"/>
            <a:ext cx="1234191"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9" name="Footer Placeholder 4"/>
          <p:cNvSpPr>
            <a:spLocks noGrp="1"/>
          </p:cNvSpPr>
          <p:nvPr>
            <p:ph type="ftr" sz="quarter" idx="3"/>
          </p:nvPr>
        </p:nvSpPr>
        <p:spPr>
          <a:xfrm>
            <a:off x="1881403" y="4767264"/>
            <a:ext cx="2895600"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0" name="Slide Number Placeholder 5"/>
          <p:cNvSpPr>
            <a:spLocks noGrp="1"/>
          </p:cNvSpPr>
          <p:nvPr>
            <p:ph type="sldNum" sz="quarter" idx="4"/>
          </p:nvPr>
        </p:nvSpPr>
        <p:spPr>
          <a:xfrm>
            <a:off x="4956215" y="4767264"/>
            <a:ext cx="1254406"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pic>
        <p:nvPicPr>
          <p:cNvPr id="11" name="Picture 10"/>
          <p:cNvPicPr>
            <a:picLocks noChangeAspect="1"/>
          </p:cNvPicPr>
          <p:nvPr/>
        </p:nvPicPr>
        <p:blipFill>
          <a:blip r:embed="rId11"/>
          <a:stretch>
            <a:fillRect/>
          </a:stretch>
        </p:blipFill>
        <p:spPr>
          <a:xfrm>
            <a:off x="6389833" y="4638019"/>
            <a:ext cx="2313143" cy="429714"/>
          </a:xfrm>
          <a:prstGeom prst="rect">
            <a:avLst/>
          </a:prstGeom>
        </p:spPr>
      </p:pic>
    </p:spTree>
    <p:extLst>
      <p:ext uri="{BB962C8B-B14F-4D97-AF65-F5344CB8AC3E}">
        <p14:creationId xmlns:p14="http://schemas.microsoft.com/office/powerpoint/2010/main" val="319636822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96373"/>
            <a:ext cx="9144000" cy="647127"/>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a:t>Line copy Arial Regular 20pt.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2"/>
          </p:nvPr>
        </p:nvSpPr>
        <p:spPr>
          <a:xfrm>
            <a:off x="468001" y="4767263"/>
            <a:ext cx="1234191"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9" name="Footer Placeholder 4"/>
          <p:cNvSpPr>
            <a:spLocks noGrp="1"/>
          </p:cNvSpPr>
          <p:nvPr>
            <p:ph type="ftr" sz="quarter" idx="3"/>
          </p:nvPr>
        </p:nvSpPr>
        <p:spPr>
          <a:xfrm>
            <a:off x="1881403" y="4767263"/>
            <a:ext cx="2895600"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0" name="Slide Number Placeholder 5"/>
          <p:cNvSpPr>
            <a:spLocks noGrp="1"/>
          </p:cNvSpPr>
          <p:nvPr>
            <p:ph type="sldNum" sz="quarter" idx="4"/>
          </p:nvPr>
        </p:nvSpPr>
        <p:spPr>
          <a:xfrm>
            <a:off x="4956215" y="4767263"/>
            <a:ext cx="1254406"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pic>
        <p:nvPicPr>
          <p:cNvPr id="11" name="Picture 10"/>
          <p:cNvPicPr>
            <a:picLocks noChangeAspect="1"/>
          </p:cNvPicPr>
          <p:nvPr/>
        </p:nvPicPr>
        <p:blipFill>
          <a:blip r:embed="rId10"/>
          <a:stretch>
            <a:fillRect/>
          </a:stretch>
        </p:blipFill>
        <p:spPr>
          <a:xfrm>
            <a:off x="6389833" y="4638019"/>
            <a:ext cx="2313143" cy="429714"/>
          </a:xfrm>
          <a:prstGeom prst="rect">
            <a:avLst/>
          </a:prstGeom>
        </p:spPr>
      </p:pic>
    </p:spTree>
    <p:extLst>
      <p:ext uri="{BB962C8B-B14F-4D97-AF65-F5344CB8AC3E}">
        <p14:creationId xmlns:p14="http://schemas.microsoft.com/office/powerpoint/2010/main" val="407594152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Lst>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8" descr="2b.jpg                                                         005110E3Mac HD                         BCC516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35"/>
            <a:ext cx="9144000" cy="51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685800" y="571500"/>
            <a:ext cx="5486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4100" name="Rectangle 3"/>
          <p:cNvSpPr>
            <a:spLocks noGrp="1" noChangeArrowheads="1"/>
          </p:cNvSpPr>
          <p:nvPr>
            <p:ph type="body" idx="1"/>
          </p:nvPr>
        </p:nvSpPr>
        <p:spPr bwMode="auto">
          <a:xfrm>
            <a:off x="685800" y="1314450"/>
            <a:ext cx="42672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4701422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2b.jpg                                                         005110E3Mac HD                         BCC51669:"/>
          <p:cNvPicPr>
            <a:picLocks noChangeAspect="1" noChangeArrowheads="1"/>
          </p:cNvPicPr>
          <p:nvPr/>
        </p:nvPicPr>
        <p:blipFill>
          <a:blip r:embed="rId13"/>
          <a:srcRect/>
          <a:stretch>
            <a:fillRect/>
          </a:stretch>
        </p:blipFill>
        <p:spPr bwMode="auto">
          <a:xfrm>
            <a:off x="0" y="-8335"/>
            <a:ext cx="9144000" cy="5151835"/>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571500"/>
            <a:ext cx="54864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8" name="Rectangle 3"/>
          <p:cNvSpPr>
            <a:spLocks noGrp="1" noChangeArrowheads="1"/>
          </p:cNvSpPr>
          <p:nvPr>
            <p:ph type="body" idx="1"/>
          </p:nvPr>
        </p:nvSpPr>
        <p:spPr bwMode="auto">
          <a:xfrm>
            <a:off x="685800" y="1314450"/>
            <a:ext cx="4267200" cy="3257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extLst>
      <p:ext uri="{BB962C8B-B14F-4D97-AF65-F5344CB8AC3E}">
        <p14:creationId xmlns:p14="http://schemas.microsoft.com/office/powerpoint/2010/main" val="5926994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D67FF92-D75F-C143-812D-4E924DB0D687}" type="datetimeFigureOut">
              <a:rPr lang="en-US" smtClean="0">
                <a:solidFill>
                  <a:prstClr val="black">
                    <a:tint val="75000"/>
                  </a:prstClr>
                </a:solidFill>
              </a:rPr>
              <a:pPr/>
              <a:t>3/16/2018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478413-2A5F-0848-B810-DDC7A67AC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14784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8" descr="2b.jpg                                                         005110E3Mac HD                         BCC516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35"/>
            <a:ext cx="9144000" cy="51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bwMode="auto">
          <a:xfrm>
            <a:off x="685800" y="571500"/>
            <a:ext cx="5486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8196" name="Rectangle 3"/>
          <p:cNvSpPr>
            <a:spLocks noGrp="1" noChangeArrowheads="1"/>
          </p:cNvSpPr>
          <p:nvPr>
            <p:ph type="body" idx="1"/>
          </p:nvPr>
        </p:nvSpPr>
        <p:spPr bwMode="auto">
          <a:xfrm>
            <a:off x="685800" y="1314450"/>
            <a:ext cx="42672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198690282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96375"/>
            <a:ext cx="9144000" cy="647127"/>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68067" y="4767264"/>
            <a:ext cx="1234191"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a:solidFill>
                <a:prstClr val="white"/>
              </a:solidFill>
            </a:endParaRPr>
          </a:p>
        </p:txBody>
      </p:sp>
      <p:sp>
        <p:nvSpPr>
          <p:cNvPr id="9" name="Footer Placeholder 4"/>
          <p:cNvSpPr>
            <a:spLocks noGrp="1"/>
          </p:cNvSpPr>
          <p:nvPr>
            <p:ph type="ftr" sz="quarter" idx="3"/>
          </p:nvPr>
        </p:nvSpPr>
        <p:spPr>
          <a:xfrm>
            <a:off x="1881403" y="4767264"/>
            <a:ext cx="2895600"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0" name="Slide Number Placeholder 5"/>
          <p:cNvSpPr>
            <a:spLocks noGrp="1"/>
          </p:cNvSpPr>
          <p:nvPr>
            <p:ph type="sldNum" sz="quarter" idx="4"/>
          </p:nvPr>
        </p:nvSpPr>
        <p:spPr>
          <a:xfrm>
            <a:off x="4956215" y="4767264"/>
            <a:ext cx="1254406"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a:solidFill>
                <a:prstClr val="white"/>
              </a:solidFill>
            </a:endParaRPr>
          </a:p>
        </p:txBody>
      </p:sp>
      <p:pic>
        <p:nvPicPr>
          <p:cNvPr id="11" name="Picture 10"/>
          <p:cNvPicPr>
            <a:picLocks noChangeAspect="1"/>
          </p:cNvPicPr>
          <p:nvPr/>
        </p:nvPicPr>
        <p:blipFill>
          <a:blip r:embed="rId11"/>
          <a:stretch>
            <a:fillRect/>
          </a:stretch>
        </p:blipFill>
        <p:spPr>
          <a:xfrm>
            <a:off x="6389833" y="4638019"/>
            <a:ext cx="2313143" cy="429714"/>
          </a:xfrm>
          <a:prstGeom prst="rect">
            <a:avLst/>
          </a:prstGeom>
        </p:spPr>
      </p:pic>
    </p:spTree>
    <p:extLst>
      <p:ext uri="{BB962C8B-B14F-4D97-AF65-F5344CB8AC3E}">
        <p14:creationId xmlns:p14="http://schemas.microsoft.com/office/powerpoint/2010/main" val="321595102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31" r:id="rId9"/>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8" descr="2b.jpg                                                         005110E3Mac HD                         BCC516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8335"/>
            <a:ext cx="9144000" cy="51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bwMode="auto">
          <a:xfrm>
            <a:off x="685800" y="571500"/>
            <a:ext cx="5486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44" name="Rectangle 3"/>
          <p:cNvSpPr>
            <a:spLocks noGrp="1" noChangeArrowheads="1"/>
          </p:cNvSpPr>
          <p:nvPr>
            <p:ph type="body" idx="1"/>
          </p:nvPr>
        </p:nvSpPr>
        <p:spPr bwMode="auto">
          <a:xfrm>
            <a:off x="685800" y="1314450"/>
            <a:ext cx="42672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extLst>
      <p:ext uri="{BB962C8B-B14F-4D97-AF65-F5344CB8AC3E}">
        <p14:creationId xmlns:p14="http://schemas.microsoft.com/office/powerpoint/2010/main" val="7286368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p:titleStyle>
    <p:bodyStyle>
      <a:lvl1pPr marL="342900" indent="-342900" algn="l" rtl="0" eaLnBrk="0" fontAlgn="base" hangingPunct="0">
        <a:spcBef>
          <a:spcPts val="600"/>
        </a:spcBef>
        <a:spcAft>
          <a:spcPts val="600"/>
        </a:spcAft>
        <a:buSzPct val="115000"/>
        <a:defRPr sz="2200">
          <a:solidFill>
            <a:schemeClr val="tx1"/>
          </a:solidFill>
          <a:latin typeface="+mn-lt"/>
          <a:ea typeface="Geneva" pitchFamily="-111" charset="-128"/>
          <a:cs typeface="Geneva"/>
        </a:defRPr>
      </a:lvl1pPr>
      <a:lvl2pPr marL="190500" indent="266700" algn="l" rtl="0" eaLnBrk="0" fontAlgn="base" hangingPunct="0">
        <a:spcBef>
          <a:spcPct val="60000"/>
        </a:spcBef>
        <a:spcAft>
          <a:spcPts val="300"/>
        </a:spcAft>
        <a:defRPr>
          <a:solidFill>
            <a:srgbClr val="003366"/>
          </a:solidFill>
          <a:latin typeface="+mn-lt"/>
          <a:ea typeface="Geneva" pitchFamily="-111" charset="-128"/>
          <a:cs typeface="Geneva"/>
        </a:defRPr>
      </a:lvl2pPr>
      <a:lvl3pPr marL="574675" indent="-193675" algn="l" rtl="0" eaLnBrk="0" fontAlgn="base" hangingPunct="0">
        <a:spcBef>
          <a:spcPct val="60000"/>
        </a:spcBef>
        <a:spcAft>
          <a:spcPts val="600"/>
        </a:spcAft>
        <a:buChar char="•"/>
        <a:defRPr sz="2000" i="1">
          <a:solidFill>
            <a:srgbClr val="3366FF"/>
          </a:solidFill>
          <a:latin typeface="+mn-lt"/>
          <a:ea typeface="Geneva" pitchFamily="-111" charset="-128"/>
          <a:cs typeface="Geneva"/>
        </a:defRPr>
      </a:lvl3pPr>
      <a:lvl4pPr marL="1812925" indent="-228600" algn="l" rtl="0" eaLnBrk="0" fontAlgn="base" hangingPunct="0">
        <a:spcBef>
          <a:spcPct val="20000"/>
        </a:spcBef>
        <a:spcAft>
          <a:spcPct val="0"/>
        </a:spcAft>
        <a:buChar char="–"/>
        <a:defRPr sz="1200">
          <a:solidFill>
            <a:schemeClr val="tx1"/>
          </a:solidFill>
          <a:latin typeface="Times New Roman" pitchFamily="18" charset="0"/>
          <a:ea typeface="Geneva" pitchFamily="-111" charset="-128"/>
          <a:cs typeface="Geneva"/>
        </a:defRPr>
      </a:lvl4pPr>
      <a:lvl5pPr marL="2232025" indent="-228600" algn="l" rtl="0" eaLnBrk="0" fontAlgn="base" hangingPunct="0">
        <a:spcBef>
          <a:spcPct val="20000"/>
        </a:spcBef>
        <a:spcAft>
          <a:spcPct val="0"/>
        </a:spcAft>
        <a:buChar char="»"/>
        <a:defRPr sz="1400">
          <a:solidFill>
            <a:schemeClr val="tx1"/>
          </a:solidFill>
          <a:latin typeface="Times New Roman" pitchFamily="18" charset="0"/>
          <a:ea typeface="Geneva" pitchFamily="-111" charset="-128"/>
          <a:cs typeface="Geneva"/>
        </a:defRPr>
      </a:lvl5pPr>
      <a:lvl6pPr marL="26892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6pPr>
      <a:lvl7pPr marL="31464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7pPr>
      <a:lvl8pPr marL="36036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8pPr>
      <a:lvl9pPr marL="4060825" indent="-228600" algn="l" rtl="0" eaLnBrk="1" fontAlgn="base" hangingPunct="1">
        <a:spcBef>
          <a:spcPct val="20000"/>
        </a:spcBef>
        <a:spcAft>
          <a:spcPct val="0"/>
        </a:spcAft>
        <a:buChar char="»"/>
        <a:defRPr sz="1400">
          <a:solidFill>
            <a:schemeClr val="tx1"/>
          </a:solidFill>
          <a:latin typeface="Times New Roman" pitchFamily="18" charset="0"/>
          <a:ea typeface="Geneva"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96375"/>
            <a:ext cx="9144000" cy="647127"/>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68015" y="4767264"/>
            <a:ext cx="1234191"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9" name="Footer Placeholder 4"/>
          <p:cNvSpPr>
            <a:spLocks noGrp="1"/>
          </p:cNvSpPr>
          <p:nvPr>
            <p:ph type="ftr" sz="quarter" idx="3"/>
          </p:nvPr>
        </p:nvSpPr>
        <p:spPr>
          <a:xfrm>
            <a:off x="1881403" y="4767264"/>
            <a:ext cx="2895600"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0" name="Slide Number Placeholder 5"/>
          <p:cNvSpPr>
            <a:spLocks noGrp="1"/>
          </p:cNvSpPr>
          <p:nvPr>
            <p:ph type="sldNum" sz="quarter" idx="4"/>
          </p:nvPr>
        </p:nvSpPr>
        <p:spPr>
          <a:xfrm>
            <a:off x="4956215" y="4767264"/>
            <a:ext cx="1254406"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dirty="0">
              <a:solidFill>
                <a:prstClr val="white"/>
              </a:solidFill>
            </a:endParaRPr>
          </a:p>
        </p:txBody>
      </p:sp>
      <p:pic>
        <p:nvPicPr>
          <p:cNvPr id="11" name="Picture 10"/>
          <p:cNvPicPr>
            <a:picLocks noChangeAspect="1"/>
          </p:cNvPicPr>
          <p:nvPr/>
        </p:nvPicPr>
        <p:blipFill>
          <a:blip r:embed="rId11"/>
          <a:stretch>
            <a:fillRect/>
          </a:stretch>
        </p:blipFill>
        <p:spPr>
          <a:xfrm>
            <a:off x="6389833" y="4638019"/>
            <a:ext cx="2313143" cy="429714"/>
          </a:xfrm>
          <a:prstGeom prst="rect">
            <a:avLst/>
          </a:prstGeom>
        </p:spPr>
      </p:pic>
    </p:spTree>
    <p:extLst>
      <p:ext uri="{BB962C8B-B14F-4D97-AF65-F5344CB8AC3E}">
        <p14:creationId xmlns:p14="http://schemas.microsoft.com/office/powerpoint/2010/main" val="1104046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496375"/>
            <a:ext cx="9144000" cy="647127"/>
          </a:xfrm>
          <a:prstGeom prst="rect">
            <a:avLst/>
          </a:prstGeom>
          <a:solidFill>
            <a:srgbClr val="0A3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4A4"/>
              </a:solidFill>
            </a:endParaRPr>
          </a:p>
        </p:txBody>
      </p:sp>
      <p:sp>
        <p:nvSpPr>
          <p:cNvPr id="2" name="Title Placeholder 1"/>
          <p:cNvSpPr>
            <a:spLocks noGrp="1"/>
          </p:cNvSpPr>
          <p:nvPr>
            <p:ph type="title"/>
          </p:nvPr>
        </p:nvSpPr>
        <p:spPr>
          <a:xfrm>
            <a:off x="457200" y="205979"/>
            <a:ext cx="8229600" cy="540000"/>
          </a:xfrm>
          <a:prstGeom prst="rect">
            <a:avLst/>
          </a:prstGeom>
        </p:spPr>
        <p:txBody>
          <a:bodyPr vert="horz" lIns="91440" tIns="45720" rIns="91440" bIns="45720" rtlCol="0" anchor="ctr">
            <a:normAutofit/>
          </a:bodyPr>
          <a:lstStyle/>
          <a:p>
            <a:r>
              <a:rPr lang="en-US" dirty="0" smtClean="0"/>
              <a:t>Header Arial Bold 40pt </a:t>
            </a:r>
          </a:p>
        </p:txBody>
      </p:sp>
      <p:sp>
        <p:nvSpPr>
          <p:cNvPr id="3" name="Text Placeholder 2"/>
          <p:cNvSpPr>
            <a:spLocks noGrp="1"/>
          </p:cNvSpPr>
          <p:nvPr>
            <p:ph type="body" idx="1"/>
          </p:nvPr>
        </p:nvSpPr>
        <p:spPr>
          <a:xfrm>
            <a:off x="457200" y="1200151"/>
            <a:ext cx="8229600" cy="2953106"/>
          </a:xfrm>
          <a:prstGeom prst="rect">
            <a:avLst/>
          </a:prstGeom>
        </p:spPr>
        <p:txBody>
          <a:bodyPr vert="horz" lIns="91440" tIns="45720" rIns="91440" bIns="45720" rtlCol="0">
            <a:normAutofit/>
          </a:bodyPr>
          <a:lstStyle/>
          <a:p>
            <a:pPr lvl="0"/>
            <a:r>
              <a:rPr lang="en-GB" dirty="0" smtClean="0"/>
              <a:t>Line copy Arial Regular 20pt.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68015" y="4767264"/>
            <a:ext cx="1234191"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CD67FF92-D75F-C143-812D-4E924DB0D687}" type="datetimeFigureOut">
              <a:rPr lang="en-US" smtClean="0">
                <a:solidFill>
                  <a:prstClr val="white"/>
                </a:solidFill>
              </a:rPr>
              <a:pPr/>
              <a:t>3/16/2018</a:t>
            </a:fld>
            <a:endParaRPr lang="en-US" dirty="0">
              <a:solidFill>
                <a:prstClr val="white"/>
              </a:solidFill>
            </a:endParaRPr>
          </a:p>
        </p:txBody>
      </p:sp>
      <p:sp>
        <p:nvSpPr>
          <p:cNvPr id="9" name="Footer Placeholder 4"/>
          <p:cNvSpPr>
            <a:spLocks noGrp="1"/>
          </p:cNvSpPr>
          <p:nvPr>
            <p:ph type="ftr" sz="quarter" idx="3"/>
          </p:nvPr>
        </p:nvSpPr>
        <p:spPr>
          <a:xfrm>
            <a:off x="1881403" y="4767264"/>
            <a:ext cx="2895600"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endParaRPr lang="en-US" dirty="0">
              <a:solidFill>
                <a:prstClr val="white"/>
              </a:solidFill>
            </a:endParaRPr>
          </a:p>
        </p:txBody>
      </p:sp>
      <p:sp>
        <p:nvSpPr>
          <p:cNvPr id="10" name="Slide Number Placeholder 5"/>
          <p:cNvSpPr>
            <a:spLocks noGrp="1"/>
          </p:cNvSpPr>
          <p:nvPr>
            <p:ph type="sldNum" sz="quarter" idx="4"/>
          </p:nvPr>
        </p:nvSpPr>
        <p:spPr>
          <a:xfrm>
            <a:off x="4956215" y="4767264"/>
            <a:ext cx="1254406" cy="273844"/>
          </a:xfrm>
          <a:prstGeom prst="rect">
            <a:avLst/>
          </a:prstGeom>
        </p:spPr>
        <p:txBody>
          <a:bodyPr/>
          <a:lstStyle>
            <a:lvl1pPr>
              <a:defRPr sz="1400">
                <a:solidFill>
                  <a:schemeClr val="bg1"/>
                </a:solidFill>
                <a:latin typeface="Arial" panose="020B0604020202020204" pitchFamily="34" charset="0"/>
                <a:cs typeface="Arial" panose="020B0604020202020204" pitchFamily="34" charset="0"/>
              </a:defRPr>
            </a:lvl1pPr>
          </a:lstStyle>
          <a:p>
            <a:fld id="{B6478413-2A5F-0848-B810-DDC7A67AC228}" type="slidenum">
              <a:rPr lang="en-US" smtClean="0">
                <a:solidFill>
                  <a:prstClr val="white"/>
                </a:solidFill>
              </a:rPr>
              <a:pPr/>
              <a:t>‹#›</a:t>
            </a:fld>
            <a:endParaRPr lang="en-US" dirty="0">
              <a:solidFill>
                <a:prstClr val="white"/>
              </a:solidFill>
            </a:endParaRPr>
          </a:p>
        </p:txBody>
      </p:sp>
      <p:pic>
        <p:nvPicPr>
          <p:cNvPr id="11" name="Picture 10"/>
          <p:cNvPicPr>
            <a:picLocks noChangeAspect="1"/>
          </p:cNvPicPr>
          <p:nvPr/>
        </p:nvPicPr>
        <p:blipFill>
          <a:blip r:embed="rId10"/>
          <a:stretch>
            <a:fillRect/>
          </a:stretch>
        </p:blipFill>
        <p:spPr>
          <a:xfrm>
            <a:off x="6389833" y="4638019"/>
            <a:ext cx="2313143" cy="429714"/>
          </a:xfrm>
          <a:prstGeom prst="rect">
            <a:avLst/>
          </a:prstGeom>
        </p:spPr>
      </p:pic>
    </p:spTree>
    <p:extLst>
      <p:ext uri="{BB962C8B-B14F-4D97-AF65-F5344CB8AC3E}">
        <p14:creationId xmlns:p14="http://schemas.microsoft.com/office/powerpoint/2010/main" val="332595530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Lst>
  <p:timing>
    <p:tnLst>
      <p:par>
        <p:cTn id="1" dur="indefinite" restart="never" nodeType="tmRoot"/>
      </p:par>
    </p:tnLst>
  </p:timing>
  <p:txStyles>
    <p:titleStyle>
      <a:lvl1pPr algn="l" defTabSz="457200" rtl="0" eaLnBrk="1" latinLnBrk="0" hangingPunct="1">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8" Type="http://schemas.openxmlformats.org/officeDocument/2006/relationships/hyperlink" Target="mailto:GHLL@gloucestershire.gov.uk" TargetMode="External"/><Relationship Id="rId3" Type="http://schemas.openxmlformats.org/officeDocument/2006/relationships/hyperlink" Target="mailto:exclusions@gloucestershire.gov.uk" TargetMode="External"/><Relationship Id="rId7" Type="http://schemas.openxmlformats.org/officeDocument/2006/relationships/hyperlink" Target="mailto:Assessment@gloucestershire.gov.uk" TargetMode="External"/><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hyperlink" Target="mailto:governor.services@gloucestershire.gov.uk" TargetMode="External"/><Relationship Id="rId5" Type="http://schemas.openxmlformats.org/officeDocument/2006/relationships/hyperlink" Target="mailto:attendance@gloucestershire.gov.uk" TargetMode="External"/><Relationship Id="rId10" Type="http://schemas.openxmlformats.org/officeDocument/2006/relationships/hyperlink" Target="mailto:NQTs@gloucestershire.gov.uk" TargetMode="External"/><Relationship Id="rId4" Type="http://schemas.openxmlformats.org/officeDocument/2006/relationships/hyperlink" Target="mailto:missingpupils@gloucestershire.gov.uk" TargetMode="External"/><Relationship Id="rId9" Type="http://schemas.openxmlformats.org/officeDocument/2006/relationships/hyperlink" Target="mailto:EHE@gloucestershire.gov.uk"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hyperlink" Target="http://www.oldspotstrail.co.uk/" TargetMode="External"/><Relationship Id="rId2" Type="http://schemas.openxmlformats.org/officeDocument/2006/relationships/notesSlide" Target="../notesSlides/notesSlide22.xml"/><Relationship Id="rId1" Type="http://schemas.openxmlformats.org/officeDocument/2006/relationships/slideLayout" Target="../slideLayouts/slideLayout9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hyperlink" Target="mailto:tomhall@activegloucestershire.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mailto:tomhall@activegloucestershire.org" TargetMode="External"/><Relationship Id="rId2" Type="http://schemas.openxmlformats.org/officeDocument/2006/relationships/notesSlide" Target="../notesSlides/notesSlide23.xml"/><Relationship Id="rId1" Type="http://schemas.openxmlformats.org/officeDocument/2006/relationships/slideLayout" Target="../slideLayouts/slideLayout9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mailto:chris.powell@ghll.org.u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cc2016ls.fabsurveys.co.uk/" TargetMode="External"/><Relationship Id="rId2" Type="http://schemas.openxmlformats.org/officeDocument/2006/relationships/notesSlide" Target="../notesSlides/notesSlide24.xml"/><Relationship Id="rId1" Type="http://schemas.openxmlformats.org/officeDocument/2006/relationships/slideLayout" Target="../slideLayouts/slideLayout92.xml"/><Relationship Id="rId5" Type="http://schemas.openxmlformats.org/officeDocument/2006/relationships/image" Target="../media/image14.png"/><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3" Type="http://schemas.openxmlformats.org/officeDocument/2006/relationships/hyperlink" Target="mailto:ghll@gloucestershire.gov.uk" TargetMode="External"/><Relationship Id="rId2" Type="http://schemas.openxmlformats.org/officeDocument/2006/relationships/image" Target="../media/image15.png"/><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3" Type="http://schemas.openxmlformats.org/officeDocument/2006/relationships/hyperlink" Target="https://www.gloucestershire.gov.uk/schoolsnet/gccplus/" TargetMode="External"/><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gov.uk/government/uploads/system/uploads/attachment_data/file/295978/school_security_advice_181212__2__.pdf"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sa.education.gov.uk/idp/Authn/UserPassword" TargetMode="External"/><Relationship Id="rId3" Type="http://schemas.openxmlformats.org/officeDocument/2006/relationships/hyperlink" Target="https://www.gov.uk/government/statistics/national-curriculum-assessments-key-stage-2-2017-revised" TargetMode="External"/><Relationship Id="rId7" Type="http://schemas.openxmlformats.org/officeDocument/2006/relationships/image" Target="../media/image23.png"/><Relationship Id="rId2" Type="http://schemas.openxmlformats.org/officeDocument/2006/relationships/hyperlink" Target="https://www.gov.uk/government/statistics/early-years-foundation-stage-profile-results-2016-to-2017" TargetMode="External"/><Relationship Id="rId1" Type="http://schemas.openxmlformats.org/officeDocument/2006/relationships/slideLayout" Target="../slideLayouts/slideLayout15.xml"/><Relationship Id="rId6" Type="http://schemas.openxmlformats.org/officeDocument/2006/relationships/hyperlink" Target="https://www.gov.uk/government/statistics/phonics-screening-check-and-key-stage-1-assessments-england-2017" TargetMode="External"/><Relationship Id="rId5" Type="http://schemas.openxmlformats.org/officeDocument/2006/relationships/image" Target="../media/image22.png"/><Relationship Id="rId4" Type="http://schemas.openxmlformats.org/officeDocument/2006/relationships/hyperlink" Target="https://www.compare-school-performance.service.gov.uk/" TargetMode="External"/><Relationship Id="rId9"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v.uk/government/consultations/primary-assessment-in-england" TargetMode="Externa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ov.uk/government/publications/teacher-assessment-frameworks-at-the-end-of-key-stage-1" TargetMode="Externa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hyperlink" Target="https://www.gov.uk/government/publications/teacher-assessment-frameworks-at-the-end-of-key-stage-2"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gov.uk/guidance/multiplication-tables-check-development-process" TargetMode="External"/><Relationship Id="rId2" Type="http://schemas.openxmlformats.org/officeDocument/2006/relationships/hyperlink" Target="https://www.gov.uk/government/news/multiplication-tables-check-trials-to-begin-in-schools" TargetMode="Externa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hyperlink" Target="https://www.gov.uk/government/publications/national-curriculum-assessments-calendar" TargetMode="External"/><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hyperlink" Target="https://www.gov.uk/government/publications/key-stage-2-tests-access-arrangements" TargetMode="Externa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6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www.gov.uk/government/publications/2016-teacher-assessment-exemplification-ks1-english-reading" TargetMode="External"/><Relationship Id="rId18" Type="http://schemas.openxmlformats.org/officeDocument/2006/relationships/image" Target="../media/image39.png"/><Relationship Id="rId26" Type="http://schemas.openxmlformats.org/officeDocument/2006/relationships/image" Target="../media/image43.png"/><Relationship Id="rId3" Type="http://schemas.openxmlformats.org/officeDocument/2006/relationships/hyperlink" Target="https://www.gov.uk/government/publications/2018-key-stage-1-assessment-and-reporting-arrangements-ara" TargetMode="External"/><Relationship Id="rId21" Type="http://schemas.openxmlformats.org/officeDocument/2006/relationships/hyperlink" Target="https://www.gov.uk/government/publications/2018-teacher-assessment-guidance-key-stage-2" TargetMode="External"/><Relationship Id="rId34" Type="http://schemas.openxmlformats.org/officeDocument/2006/relationships/image" Target="../media/image47.png"/><Relationship Id="rId7" Type="http://schemas.openxmlformats.org/officeDocument/2006/relationships/hyperlink" Target="https://www.gov.uk/government/publications/2018-teacher-assessment-exemplification-ks1-english-writing" TargetMode="External"/><Relationship Id="rId12" Type="http://schemas.openxmlformats.org/officeDocument/2006/relationships/image" Target="../media/image36.png"/><Relationship Id="rId17" Type="http://schemas.openxmlformats.org/officeDocument/2006/relationships/hyperlink" Target="https://www.gov.uk/government/publications/2016-teacher-assessment-exemplification-ks1-science" TargetMode="External"/><Relationship Id="rId25" Type="http://schemas.openxmlformats.org/officeDocument/2006/relationships/hyperlink" Target="https://www.gov.uk/government/publications/interim-pre-key-stage-2-standards" TargetMode="External"/><Relationship Id="rId33" Type="http://schemas.openxmlformats.org/officeDocument/2006/relationships/hyperlink" Target="https://www.gov.uk/government/publications/2016-teacher-assessment-exemplification-ks2-science" TargetMode="External"/><Relationship Id="rId2" Type="http://schemas.openxmlformats.org/officeDocument/2006/relationships/notesSlide" Target="../notesSlides/notesSlide42.xml"/><Relationship Id="rId16" Type="http://schemas.openxmlformats.org/officeDocument/2006/relationships/image" Target="../media/image38.png"/><Relationship Id="rId20" Type="http://schemas.openxmlformats.org/officeDocument/2006/relationships/image" Target="../media/image40.png"/><Relationship Id="rId29" Type="http://schemas.openxmlformats.org/officeDocument/2006/relationships/hyperlink" Target="https://www.gov.uk/government/publications/2016-teacher-assessment-exemplification-ks2-english-reading" TargetMode="External"/><Relationship Id="rId1" Type="http://schemas.openxmlformats.org/officeDocument/2006/relationships/slideLayout" Target="../slideLayouts/slideLayout48.xml"/><Relationship Id="rId6" Type="http://schemas.openxmlformats.org/officeDocument/2006/relationships/image" Target="../media/image33.png"/><Relationship Id="rId11" Type="http://schemas.openxmlformats.org/officeDocument/2006/relationships/hyperlink" Target="https://www.gov.uk/government/publications/interim-pre-key-stage-1-standards" TargetMode="External"/><Relationship Id="rId24" Type="http://schemas.openxmlformats.org/officeDocument/2006/relationships/image" Target="../media/image42.png"/><Relationship Id="rId32" Type="http://schemas.openxmlformats.org/officeDocument/2006/relationships/image" Target="../media/image46.png"/><Relationship Id="rId5" Type="http://schemas.openxmlformats.org/officeDocument/2006/relationships/hyperlink" Target="https://www.gov.uk/government/publications/2018-teacher-assessment-guidance-key-stage-1" TargetMode="External"/><Relationship Id="rId15" Type="http://schemas.openxmlformats.org/officeDocument/2006/relationships/hyperlink" Target="https://www.gov.uk/government/publications/2016-teacher-assessment-exemplification-ks1-mathematics" TargetMode="External"/><Relationship Id="rId23" Type="http://schemas.openxmlformats.org/officeDocument/2006/relationships/hyperlink" Target="https://www.gov.uk/government/publications/teacher-assessment-frameworks-at-the-end-of-key-stage-2" TargetMode="External"/><Relationship Id="rId28" Type="http://schemas.openxmlformats.org/officeDocument/2006/relationships/image" Target="../media/image44.png"/><Relationship Id="rId10" Type="http://schemas.openxmlformats.org/officeDocument/2006/relationships/image" Target="../media/image35.png"/><Relationship Id="rId19" Type="http://schemas.openxmlformats.org/officeDocument/2006/relationships/hyperlink" Target="https://www.gov.uk/government/publications/2018-key-stage-2-assessment-and-reporting-arrangements-ara" TargetMode="External"/><Relationship Id="rId31" Type="http://schemas.openxmlformats.org/officeDocument/2006/relationships/hyperlink" Target="https://www.gov.uk/government/publications/2016-teacher-assessment-exemplification-ks2-mathematics" TargetMode="External"/><Relationship Id="rId4" Type="http://schemas.openxmlformats.org/officeDocument/2006/relationships/image" Target="../media/image32.png"/><Relationship Id="rId9" Type="http://schemas.openxmlformats.org/officeDocument/2006/relationships/hyperlink" Target="https://www.gov.uk/government/publications/teacher-assessment-frameworks-at-the-end-of-key-stage-1" TargetMode="External"/><Relationship Id="rId14" Type="http://schemas.openxmlformats.org/officeDocument/2006/relationships/image" Target="../media/image37.png"/><Relationship Id="rId22" Type="http://schemas.openxmlformats.org/officeDocument/2006/relationships/image" Target="../media/image41.png"/><Relationship Id="rId27" Type="http://schemas.openxmlformats.org/officeDocument/2006/relationships/hyperlink" Target="https://www.gov.uk/government/publications/2018-teacher-assessment-exemplification-ks2-english-writing" TargetMode="External"/><Relationship Id="rId30"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55.xml"/><Relationship Id="rId6" Type="http://schemas.openxmlformats.org/officeDocument/2006/relationships/image" Target="../media/image49.png"/><Relationship Id="rId5" Type="http://schemas.openxmlformats.org/officeDocument/2006/relationships/hyperlink" Target="mailto:assessments@education.gov.uk" TargetMode="External"/><Relationship Id="rId4" Type="http://schemas.openxmlformats.org/officeDocument/2006/relationships/hyperlink" Target="https://ncatools.education.gov.uk/"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ww.gov.uk/government/publications/2018-key-stage-1-assessment-and-reporting-arrangements-ara" TargetMode="External"/><Relationship Id="rId13"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35.png"/><Relationship Id="rId12" Type="http://schemas.openxmlformats.org/officeDocument/2006/relationships/hyperlink" Target="https://www.gov.uk/government/publications/2018-teacher-assessment-guidance-key-stage-2" TargetMode="External"/><Relationship Id="rId2" Type="http://schemas.openxmlformats.org/officeDocument/2006/relationships/hyperlink" Target="https://www.gov.uk/government/publications/teacher-assessment-frameworks-at-the-end-of-key-stage-2" TargetMode="External"/><Relationship Id="rId1" Type="http://schemas.openxmlformats.org/officeDocument/2006/relationships/slideLayout" Target="../slideLayouts/slideLayout68.xml"/><Relationship Id="rId6" Type="http://schemas.openxmlformats.org/officeDocument/2006/relationships/hyperlink" Target="https://www.gov.uk/government/publications/teacher-assessment-frameworks-at-the-end-of-key-stage-1" TargetMode="External"/><Relationship Id="rId11" Type="http://schemas.openxmlformats.org/officeDocument/2006/relationships/image" Target="../media/image40.png"/><Relationship Id="rId5" Type="http://schemas.openxmlformats.org/officeDocument/2006/relationships/image" Target="../media/image33.png"/><Relationship Id="rId10" Type="http://schemas.openxmlformats.org/officeDocument/2006/relationships/hyperlink" Target="https://www.gov.uk/government/publications/2018-key-stage-2-assessment-and-reporting-arrangements-ara" TargetMode="External"/><Relationship Id="rId4" Type="http://schemas.openxmlformats.org/officeDocument/2006/relationships/hyperlink" Target="https://www.gov.uk/government/publications/2018-teacher-assessment-guidance-key-stage-1" TargetMode="External"/><Relationship Id="rId9"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gov.uk/government/publications/teacher-assessment-frameworks-at-the-end-of-key-stage-2" TargetMode="External"/><Relationship Id="rId1" Type="http://schemas.openxmlformats.org/officeDocument/2006/relationships/slideLayout" Target="../slideLayouts/slideLayout68.xml"/><Relationship Id="rId5" Type="http://schemas.openxmlformats.org/officeDocument/2006/relationships/image" Target="../media/image35.png"/><Relationship Id="rId4" Type="http://schemas.openxmlformats.org/officeDocument/2006/relationships/hyperlink" Target="https://www.gov.uk/government/publications/teacher-assessment-frameworks-at-the-end-of-key-stage-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gov.uk/government/publications/2016-maladministration-report" TargetMode="External"/><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3" Type="http://schemas.openxmlformats.org/officeDocument/2006/relationships/hyperlink" Target="https://www.gloucestershire.gov.uk/schoolsnet/glosed/networks/primary-subject-leaders/" TargetMode="External"/><Relationship Id="rId2" Type="http://schemas.openxmlformats.org/officeDocument/2006/relationships/notesSlide" Target="../notesSlides/notesSlide44.xml"/><Relationship Id="rId1" Type="http://schemas.openxmlformats.org/officeDocument/2006/relationships/slideLayout" Target="../slideLayouts/slideLayout6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hyperlink" Target="https://www.gloucestershire.gov.uk/schoolsnet/glosed/networks/headteachers/" TargetMode="External"/><Relationship Id="rId2" Type="http://schemas.openxmlformats.org/officeDocument/2006/relationships/notesSlide" Target="../notesSlides/notesSlide45.xml"/><Relationship Id="rId1" Type="http://schemas.openxmlformats.org/officeDocument/2006/relationships/slideLayout" Target="../slideLayouts/slideLayout55.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s://www.gov.uk/government/speeches/amanda-spielmans-speech-at-the-association-for-science-education-annual-conference-2018" TargetMode="External"/><Relationship Id="rId1" Type="http://schemas.openxmlformats.org/officeDocument/2006/relationships/slideLayout" Target="../slideLayouts/slideLayout21.xml"/><Relationship Id="rId5" Type="http://schemas.openxmlformats.org/officeDocument/2006/relationships/hyperlink" Target="https://www.gov.uk/government/speeches/amanda-spielmans-speech-at-the-church-of-england-foundation-for-education-leadership" TargetMode="External"/><Relationship Id="rId4" Type="http://schemas.openxmlformats.org/officeDocument/2006/relationships/hyperlink" Target="http://www.shoutoutuk.org/2013/11/04/harrow-school-ofsted-rank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s://www.gov.uk/government/publications/national-curriculum-in-england-science-programmes-of-study" TargetMode="External"/><Relationship Id="rId1" Type="http://schemas.openxmlformats.org/officeDocument/2006/relationships/slideLayout" Target="../slideLayouts/slideLayout55.xml"/><Relationship Id="rId4" Type="http://schemas.openxmlformats.org/officeDocument/2006/relationships/hyperlink" Target="http://www.shoutoutuk.org/2013/11/04/harrow-school-ofsted-ranking/"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gov.uk/government/publications/reception-curriculum-in-good-and-outstanding-primary-schools-bold-beginnings" TargetMode="Externa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www.gov.uk/government/publications/are-you-ready-good-practice-in-school-readiness" TargetMode="External"/><Relationship Id="rId7"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early-education.org.uk/sites/default/files/Summary%20of%20EE-TACTYC-Ofsted%20meeting%20about%20Bold%20Beginnings%2013.12.17.pdf" TargetMode="External"/><Relationship Id="rId5" Type="http://schemas.openxmlformats.org/officeDocument/2006/relationships/hyperlink" Target="https://www.gov.uk/government/publications/helping-disadvantaged-young-children-ofsted-thematic-report" TargetMode="External"/><Relationship Id="rId4" Type="http://schemas.openxmlformats.org/officeDocument/2006/relationships/hyperlink" Target="https://www.gov.uk/government/publications/teaching-and-play-in-the-early-years-a-balancing-act"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3" Type="http://schemas.openxmlformats.org/officeDocument/2006/relationships/hyperlink" Target="http://www.gloucestershire.gov.uk/earlyyearsteam" TargetMode="External"/><Relationship Id="rId2" Type="http://schemas.openxmlformats.org/officeDocument/2006/relationships/hyperlink" Target="http://www.foundationyears.org.uk/" TargetMode="External"/><Relationship Id="rId1" Type="http://schemas.openxmlformats.org/officeDocument/2006/relationships/slideLayout" Target="../slideLayouts/slideLayout84.xml"/><Relationship Id="rId4" Type="http://schemas.openxmlformats.org/officeDocument/2006/relationships/hyperlink" Target="mailto:earlyyearsteam@gloucestershire.gov.uk"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351963" y="1851750"/>
            <a:ext cx="8207375" cy="720000"/>
          </a:xfrm>
        </p:spPr>
        <p:txBody>
          <a:bodyPr/>
          <a:lstStyle/>
          <a:p>
            <a:pPr algn="ctr"/>
            <a:r>
              <a:rPr lang="en-GB" dirty="0" smtClean="0"/>
              <a:t>March 2018</a:t>
            </a:r>
            <a:endParaRPr lang="en-GB" dirty="0"/>
          </a:p>
        </p:txBody>
      </p:sp>
      <p:sp>
        <p:nvSpPr>
          <p:cNvPr id="6" name="Title 5"/>
          <p:cNvSpPr>
            <a:spLocks noGrp="1"/>
          </p:cNvSpPr>
          <p:nvPr>
            <p:ph type="ctrTitle"/>
          </p:nvPr>
        </p:nvSpPr>
        <p:spPr>
          <a:xfrm>
            <a:off x="467063" y="564655"/>
            <a:ext cx="8208000" cy="720000"/>
          </a:xfrm>
        </p:spPr>
        <p:txBody>
          <a:bodyPr>
            <a:normAutofit fontScale="90000"/>
          </a:bodyPr>
          <a:lstStyle/>
          <a:p>
            <a:pPr algn="ctr"/>
            <a:r>
              <a:rPr lang="en-GB" dirty="0" smtClean="0"/>
              <a:t>Headteacher and Chair of Governor Briefings </a:t>
            </a:r>
            <a:endParaRPr lang="en-GB" dirty="0"/>
          </a:p>
        </p:txBody>
      </p:sp>
    </p:spTree>
    <p:extLst>
      <p:ext uri="{BB962C8B-B14F-4D97-AF65-F5344CB8AC3E}">
        <p14:creationId xmlns:p14="http://schemas.microsoft.com/office/powerpoint/2010/main" val="3576410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Commissioning for Learning</a:t>
            </a:r>
            <a:br>
              <a:rPr lang="en-US" dirty="0" smtClean="0"/>
            </a:br>
            <a:endParaRPr lang="en-US" dirty="0"/>
          </a:p>
        </p:txBody>
      </p:sp>
      <p:sp>
        <p:nvSpPr>
          <p:cNvPr id="3" name="Text Placeholder 2"/>
          <p:cNvSpPr>
            <a:spLocks noGrp="1"/>
          </p:cNvSpPr>
          <p:nvPr>
            <p:ph type="body" sz="quarter" idx="13"/>
          </p:nvPr>
        </p:nvSpPr>
        <p:spPr>
          <a:xfrm>
            <a:off x="105508" y="849261"/>
            <a:ext cx="8897815" cy="3223162"/>
          </a:xfrm>
        </p:spPr>
        <p:txBody>
          <a:bodyPr>
            <a:noAutofit/>
          </a:bodyPr>
          <a:lstStyle/>
          <a:p>
            <a:pPr lvl="0"/>
            <a:r>
              <a:rPr lang="en-GB" sz="2400" b="1" dirty="0" smtClean="0"/>
              <a:t>Universal </a:t>
            </a:r>
            <a:r>
              <a:rPr lang="en-GB" sz="2400" b="1" dirty="0"/>
              <a:t>Commissioning</a:t>
            </a:r>
            <a:r>
              <a:rPr lang="en-GB" sz="2400" dirty="0"/>
              <a:t> (Service manager </a:t>
            </a:r>
            <a:r>
              <a:rPr lang="en-GB" sz="2400" dirty="0" smtClean="0"/>
              <a:t>Gareth </a:t>
            </a:r>
            <a:r>
              <a:rPr lang="en-GB" sz="2400" dirty="0"/>
              <a:t>Vine</a:t>
            </a:r>
            <a:r>
              <a:rPr lang="en-GB" sz="2400" dirty="0" smtClean="0"/>
              <a:t>)</a:t>
            </a:r>
          </a:p>
          <a:p>
            <a:pPr marL="0" lvl="0" indent="0">
              <a:buNone/>
            </a:pPr>
            <a:endParaRPr lang="en-GB" sz="2400" dirty="0"/>
          </a:p>
          <a:p>
            <a:pPr lvl="0"/>
            <a:r>
              <a:rPr lang="en-GB" sz="2400" b="1" dirty="0" smtClean="0"/>
              <a:t>Specialist </a:t>
            </a:r>
            <a:r>
              <a:rPr lang="en-GB" sz="2400" b="1" dirty="0"/>
              <a:t>Commissioning</a:t>
            </a:r>
            <a:r>
              <a:rPr lang="en-GB" sz="2400" dirty="0"/>
              <a:t> (Service manager </a:t>
            </a:r>
            <a:r>
              <a:rPr lang="en-GB" sz="2400" dirty="0" smtClean="0"/>
              <a:t> tbc)</a:t>
            </a:r>
          </a:p>
          <a:p>
            <a:pPr lvl="0"/>
            <a:endParaRPr lang="en-GB" sz="2400" dirty="0"/>
          </a:p>
          <a:p>
            <a:pPr lvl="0"/>
            <a:r>
              <a:rPr lang="en-GB" sz="2400" b="1" dirty="0" smtClean="0"/>
              <a:t>Post </a:t>
            </a:r>
            <a:r>
              <a:rPr lang="en-GB" sz="2400" b="1" dirty="0"/>
              <a:t>16</a:t>
            </a:r>
            <a:r>
              <a:rPr lang="en-GB" sz="2400" dirty="0"/>
              <a:t> (Service </a:t>
            </a:r>
            <a:r>
              <a:rPr lang="en-GB" sz="2400" dirty="0" smtClean="0"/>
              <a:t>manager   tbc)</a:t>
            </a:r>
          </a:p>
          <a:p>
            <a:pPr lvl="0"/>
            <a:endParaRPr lang="en-GB" sz="2400" dirty="0"/>
          </a:p>
          <a:p>
            <a:pPr lvl="0"/>
            <a:r>
              <a:rPr lang="en-GB" sz="2400" b="1" dirty="0" smtClean="0"/>
              <a:t>Data </a:t>
            </a:r>
            <a:r>
              <a:rPr lang="en-GB" sz="2400" b="1" dirty="0"/>
              <a:t>Hub</a:t>
            </a:r>
            <a:r>
              <a:rPr lang="en-GB" sz="2400" dirty="0"/>
              <a:t> (Service </a:t>
            </a:r>
            <a:r>
              <a:rPr lang="en-GB" sz="2400" dirty="0" smtClean="0"/>
              <a:t>manager  Cindy </a:t>
            </a:r>
            <a:r>
              <a:rPr lang="en-GB" sz="2400" dirty="0"/>
              <a:t>Gazzard)</a:t>
            </a:r>
          </a:p>
          <a:p>
            <a:endParaRPr lang="en-US" sz="2400" dirty="0"/>
          </a:p>
        </p:txBody>
      </p:sp>
    </p:spTree>
    <p:extLst>
      <p:ext uri="{BB962C8B-B14F-4D97-AF65-F5344CB8AC3E}">
        <p14:creationId xmlns:p14="http://schemas.microsoft.com/office/powerpoint/2010/main" val="148960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216000"/>
            <a:ext cx="8827477" cy="648000"/>
          </a:xfrm>
        </p:spPr>
        <p:txBody>
          <a:bodyPr>
            <a:noAutofit/>
          </a:bodyPr>
          <a:lstStyle/>
          <a:p>
            <a:r>
              <a:rPr lang="en-GB" sz="3200" dirty="0" smtClean="0"/>
              <a:t>Services </a:t>
            </a:r>
            <a:r>
              <a:rPr lang="en-GB" sz="3200" dirty="0"/>
              <a:t>for Children with Additional </a:t>
            </a:r>
            <a:r>
              <a:rPr lang="en-GB" sz="3200" dirty="0" smtClean="0"/>
              <a:t>Needs</a:t>
            </a:r>
            <a:endParaRPr lang="en-US" sz="4400" dirty="0"/>
          </a:p>
        </p:txBody>
      </p:sp>
      <p:sp>
        <p:nvSpPr>
          <p:cNvPr id="3" name="Text Placeholder 2"/>
          <p:cNvSpPr>
            <a:spLocks noGrp="1"/>
          </p:cNvSpPr>
          <p:nvPr>
            <p:ph type="body" sz="quarter" idx="13"/>
          </p:nvPr>
        </p:nvSpPr>
        <p:spPr>
          <a:xfrm>
            <a:off x="462769" y="1112817"/>
            <a:ext cx="8218487" cy="3314804"/>
          </a:xfrm>
        </p:spPr>
        <p:txBody>
          <a:bodyPr>
            <a:normAutofit fontScale="92500" lnSpcReduction="10000"/>
          </a:bodyPr>
          <a:lstStyle/>
          <a:p>
            <a:pPr lvl="0"/>
            <a:r>
              <a:rPr lang="en-GB" b="1" dirty="0" smtClean="0"/>
              <a:t>Access </a:t>
            </a:r>
            <a:r>
              <a:rPr lang="en-GB" b="1" dirty="0"/>
              <a:t>to Education</a:t>
            </a:r>
            <a:r>
              <a:rPr lang="en-GB" dirty="0"/>
              <a:t> (Service Manager - Sam Roberts) </a:t>
            </a:r>
          </a:p>
          <a:p>
            <a:endParaRPr lang="en-GB" dirty="0" smtClean="0"/>
          </a:p>
          <a:p>
            <a:pPr lvl="0"/>
            <a:r>
              <a:rPr lang="en-GB" b="1" dirty="0" smtClean="0"/>
              <a:t>Education Inclusion</a:t>
            </a:r>
            <a:r>
              <a:rPr lang="en-GB" dirty="0" smtClean="0"/>
              <a:t> (Service Manager - Lisa Meggs) </a:t>
            </a:r>
          </a:p>
          <a:p>
            <a:endParaRPr lang="en-GB" dirty="0"/>
          </a:p>
          <a:p>
            <a:pPr lvl="0"/>
            <a:r>
              <a:rPr lang="en-GB" b="1" dirty="0"/>
              <a:t>EHCP Service</a:t>
            </a:r>
            <a:r>
              <a:rPr lang="en-GB" dirty="0"/>
              <a:t> (Service Manager - TBC)</a:t>
            </a:r>
          </a:p>
          <a:p>
            <a:endParaRPr lang="en-GB" dirty="0"/>
          </a:p>
          <a:p>
            <a:pPr lvl="0"/>
            <a:r>
              <a:rPr lang="en-GB" b="1" dirty="0"/>
              <a:t>Engagement &amp; Quality</a:t>
            </a:r>
            <a:r>
              <a:rPr lang="en-GB" dirty="0"/>
              <a:t> (Edel Keating) </a:t>
            </a:r>
          </a:p>
          <a:p>
            <a:endParaRPr lang="en-GB" dirty="0"/>
          </a:p>
          <a:p>
            <a:pPr lvl="0"/>
            <a:r>
              <a:rPr lang="en-GB" b="1" dirty="0"/>
              <a:t>Education Psychology Service &amp; Advisory Teaching Service</a:t>
            </a:r>
            <a:r>
              <a:rPr lang="en-GB" dirty="0"/>
              <a:t> (Service Manager Deborah Shepherd</a:t>
            </a:r>
            <a:r>
              <a:rPr lang="en-GB" dirty="0" smtClean="0"/>
              <a:t>)</a:t>
            </a:r>
            <a:endParaRPr lang="en-US" dirty="0"/>
          </a:p>
          <a:p>
            <a:endParaRPr lang="en-US" dirty="0"/>
          </a:p>
        </p:txBody>
      </p:sp>
    </p:spTree>
    <p:extLst>
      <p:ext uri="{BB962C8B-B14F-4D97-AF65-F5344CB8AC3E}">
        <p14:creationId xmlns:p14="http://schemas.microsoft.com/office/powerpoint/2010/main" val="276860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936" y="366727"/>
            <a:ext cx="1407073" cy="232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Autofit/>
          </a:bodyPr>
          <a:lstStyle/>
          <a:p>
            <a:r>
              <a:rPr lang="en-GB" sz="2800" dirty="0" smtClean="0"/>
              <a:t>Services for Children with Additional Needs </a:t>
            </a:r>
            <a:endParaRPr lang="en-GB" sz="2800" dirty="0"/>
          </a:p>
        </p:txBody>
      </p:sp>
      <p:sp>
        <p:nvSpPr>
          <p:cNvPr id="3" name="Content Placeholder 2"/>
          <p:cNvSpPr>
            <a:spLocks noGrp="1"/>
          </p:cNvSpPr>
          <p:nvPr>
            <p:ph idx="1"/>
          </p:nvPr>
        </p:nvSpPr>
        <p:spPr>
          <a:xfrm>
            <a:off x="457200" y="745979"/>
            <a:ext cx="8229600" cy="3532944"/>
          </a:xfrm>
        </p:spPr>
        <p:txBody>
          <a:bodyPr>
            <a:noAutofit/>
          </a:bodyPr>
          <a:lstStyle/>
          <a:p>
            <a:r>
              <a:rPr lang="en-GB" b="1" dirty="0" smtClean="0"/>
              <a:t>Access to Education</a:t>
            </a:r>
            <a:r>
              <a:rPr lang="en-GB" dirty="0" smtClean="0"/>
              <a:t>– ensuring children can access a school place</a:t>
            </a:r>
          </a:p>
          <a:p>
            <a:r>
              <a:rPr lang="en-GB" b="1" dirty="0" smtClean="0"/>
              <a:t>Education Inclusion </a:t>
            </a:r>
            <a:r>
              <a:rPr lang="en-GB" dirty="0" smtClean="0"/>
              <a:t>– ensuring children with additional needs are supported to remain in school and achieve </a:t>
            </a:r>
          </a:p>
          <a:p>
            <a:r>
              <a:rPr lang="en-GB" b="1" dirty="0" smtClean="0"/>
              <a:t>EHCP </a:t>
            </a:r>
            <a:r>
              <a:rPr lang="en-GB" dirty="0" smtClean="0"/>
              <a:t>– ensuring children with most complex SEN are well supported through the EHCP process</a:t>
            </a:r>
          </a:p>
          <a:p>
            <a:r>
              <a:rPr lang="en-GB" b="1" dirty="0" smtClean="0"/>
              <a:t>Advisory Teaching Service &amp; Educational Psychology </a:t>
            </a:r>
            <a:r>
              <a:rPr lang="en-GB" dirty="0" smtClean="0"/>
              <a:t>– helping to build specialist knowledge in schools and support children</a:t>
            </a:r>
          </a:p>
          <a:p>
            <a:r>
              <a:rPr lang="en-GB" b="1" dirty="0" smtClean="0"/>
              <a:t>Engagement &amp; Quality </a:t>
            </a:r>
            <a:r>
              <a:rPr lang="en-GB" dirty="0" smtClean="0"/>
              <a:t>– ensuring co-production with parent/carers and children &amp; young people and integration with health &amp; social care</a:t>
            </a:r>
            <a:endParaRPr lang="en-GB" dirty="0"/>
          </a:p>
        </p:txBody>
      </p:sp>
    </p:spTree>
    <p:extLst>
      <p:ext uri="{BB962C8B-B14F-4D97-AF65-F5344CB8AC3E}">
        <p14:creationId xmlns:p14="http://schemas.microsoft.com/office/powerpoint/2010/main" val="22745798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1480"/>
            <a:ext cx="8229600" cy="540000"/>
          </a:xfrm>
        </p:spPr>
        <p:txBody>
          <a:bodyPr>
            <a:normAutofit fontScale="90000"/>
          </a:bodyPr>
          <a:lstStyle/>
          <a:p>
            <a:r>
              <a:rPr lang="en-GB" dirty="0" smtClean="0"/>
              <a:t>Education Inclusion</a:t>
            </a:r>
            <a:endParaRPr lang="en-GB" dirty="0"/>
          </a:p>
        </p:txBody>
      </p:sp>
      <p:sp>
        <p:nvSpPr>
          <p:cNvPr id="3" name="Content Placeholder 2"/>
          <p:cNvSpPr>
            <a:spLocks noGrp="1"/>
          </p:cNvSpPr>
          <p:nvPr>
            <p:ph idx="1"/>
          </p:nvPr>
        </p:nvSpPr>
        <p:spPr>
          <a:xfrm>
            <a:off x="107504" y="735551"/>
            <a:ext cx="8856984" cy="3726413"/>
          </a:xfrm>
        </p:spPr>
        <p:txBody>
          <a:bodyPr>
            <a:normAutofit fontScale="77500" lnSpcReduction="20000"/>
          </a:bodyPr>
          <a:lstStyle/>
          <a:p>
            <a:r>
              <a:rPr lang="en-GB" dirty="0" smtClean="0"/>
              <a:t>Manager: Lisa Meggs</a:t>
            </a:r>
          </a:p>
          <a:p>
            <a:r>
              <a:rPr lang="en-GB" dirty="0" smtClean="0"/>
              <a:t>Locality Lead Cheltenham and Tewkesbury: Vikki Burt</a:t>
            </a:r>
          </a:p>
          <a:p>
            <a:r>
              <a:rPr lang="en-GB" dirty="0" smtClean="0"/>
              <a:t>Locality Lead Stroud and Cotswold: Nathan Roe</a:t>
            </a:r>
          </a:p>
          <a:p>
            <a:r>
              <a:rPr lang="en-GB" dirty="0" smtClean="0"/>
              <a:t>Locality Lead Gloucester and Forest: Jamie Ford</a:t>
            </a:r>
          </a:p>
          <a:p>
            <a:endParaRPr lang="en-GB" dirty="0"/>
          </a:p>
          <a:p>
            <a:pPr marL="0" indent="0">
              <a:buNone/>
            </a:pPr>
            <a:r>
              <a:rPr lang="en-GB" dirty="0" smtClean="0"/>
              <a:t>Service includes Outcome Coordinators and Inclusion Officers, plus educational expertise in the MASH.</a:t>
            </a:r>
          </a:p>
          <a:p>
            <a:pPr marL="0" indent="0">
              <a:buNone/>
            </a:pPr>
            <a:endParaRPr lang="en-GB" dirty="0" smtClean="0"/>
          </a:p>
          <a:p>
            <a:pPr marL="0" indent="0">
              <a:buNone/>
            </a:pPr>
            <a:r>
              <a:rPr lang="en-GB" dirty="0" smtClean="0"/>
              <a:t>In ensuring </a:t>
            </a:r>
            <a:r>
              <a:rPr lang="en-GB" dirty="0"/>
              <a:t>children with additional needs are supported to remain in school and </a:t>
            </a:r>
            <a:r>
              <a:rPr lang="en-GB" dirty="0" smtClean="0"/>
              <a:t>achieve, responsibilities include: </a:t>
            </a:r>
          </a:p>
          <a:p>
            <a:r>
              <a:rPr lang="en-GB" dirty="0" smtClean="0"/>
              <a:t>Ensuring CYP have access to an education appropriate to meet their needs through supporting families and education settings in the development of inclusive practice and environments</a:t>
            </a:r>
          </a:p>
          <a:p>
            <a:r>
              <a:rPr lang="en-GB" dirty="0" smtClean="0"/>
              <a:t>Supporting families and educational settings to take early action to address emerging issues</a:t>
            </a:r>
          </a:p>
          <a:p>
            <a:r>
              <a:rPr lang="en-GB" dirty="0" smtClean="0"/>
              <a:t>Meeting statutory duties for attendance, exclusion, home education and children in employment / entertainment</a:t>
            </a:r>
          </a:p>
          <a:p>
            <a:pPr marL="0" indent="0">
              <a:buNone/>
            </a:pPr>
            <a:endParaRPr lang="en-GB"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77" y="249495"/>
            <a:ext cx="888879" cy="146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30287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5008" y="3815719"/>
            <a:ext cx="646331" cy="659309"/>
          </a:xfrm>
          <a:prstGeom prst="rect">
            <a:avLst/>
          </a:prstGeom>
          <a:noFill/>
        </p:spPr>
        <p:txBody>
          <a:bodyPr vert="vert270" wrap="square" rtlCol="0">
            <a:spAutoFit/>
          </a:bodyPr>
          <a:lstStyle/>
          <a:p>
            <a:r>
              <a:rPr lang="en-GB" sz="1000" b="1" dirty="0">
                <a:solidFill>
                  <a:srgbClr val="0A387A"/>
                </a:solidFill>
              </a:rPr>
              <a:t>HR &amp; Governor Services</a:t>
            </a:r>
          </a:p>
        </p:txBody>
      </p:sp>
      <p:sp>
        <p:nvSpPr>
          <p:cNvPr id="2" name="Text Box 97"/>
          <p:cNvSpPr txBox="1">
            <a:spLocks noChangeArrowheads="1"/>
          </p:cNvSpPr>
          <p:nvPr/>
        </p:nvSpPr>
        <p:spPr bwMode="auto">
          <a:xfrm>
            <a:off x="107504" y="116634"/>
            <a:ext cx="3744416" cy="18722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dirty="0">
                <a:solidFill>
                  <a:srgbClr val="0A387A"/>
                </a:solidFill>
                <a:ea typeface="Times New Roman"/>
                <a:cs typeface="Times New Roman"/>
              </a:rPr>
              <a:t>Exclusions: </a:t>
            </a:r>
            <a:r>
              <a:rPr lang="en-GB" sz="1100" u="sng" dirty="0">
                <a:solidFill>
                  <a:srgbClr val="0000FF"/>
                </a:solidFill>
                <a:ea typeface="Times New Roman"/>
                <a:cs typeface="Times New Roman"/>
                <a:hlinkClick r:id="rId3"/>
              </a:rPr>
              <a:t>exclusions@gloucestershire.gov.uk</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CME:  </a:t>
            </a:r>
            <a:r>
              <a:rPr lang="en-GB" sz="1100" u="sng" dirty="0">
                <a:solidFill>
                  <a:srgbClr val="0000FF"/>
                </a:solidFill>
                <a:ea typeface="Times New Roman"/>
                <a:cs typeface="Times New Roman"/>
                <a:hlinkClick r:id="rId4"/>
              </a:rPr>
              <a:t>missingpupils@gloucestershire.gov.uk</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Attendance: </a:t>
            </a:r>
            <a:r>
              <a:rPr lang="en-GB" sz="1100" u="sng" dirty="0">
                <a:solidFill>
                  <a:srgbClr val="0000FF"/>
                </a:solidFill>
                <a:ea typeface="Times New Roman"/>
                <a:cs typeface="Times New Roman"/>
                <a:hlinkClick r:id="rId5"/>
              </a:rPr>
              <a:t>attendance@gloucestershire.gov.uk</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Governor Services:</a:t>
            </a:r>
            <a:r>
              <a:rPr lang="en-GB" sz="1100" u="sng" dirty="0">
                <a:solidFill>
                  <a:srgbClr val="0000FF"/>
                </a:solidFill>
                <a:ea typeface="Times New Roman"/>
                <a:cs typeface="Times New Roman"/>
              </a:rPr>
              <a:t> </a:t>
            </a:r>
            <a:r>
              <a:rPr lang="en-GB" sz="1100" u="sng" dirty="0">
                <a:solidFill>
                  <a:srgbClr val="0000FF"/>
                </a:solidFill>
                <a:ea typeface="Times New Roman"/>
                <a:cs typeface="Times New Roman"/>
                <a:hlinkClick r:id="rId6"/>
              </a:rPr>
              <a:t>governor.services@gloucestershire.gov.uk</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Assessment:</a:t>
            </a:r>
            <a:r>
              <a:rPr lang="en-GB" sz="1100" u="sng" dirty="0">
                <a:solidFill>
                  <a:srgbClr val="0000FF"/>
                </a:solidFill>
                <a:ea typeface="Times New Roman"/>
                <a:cs typeface="Times New Roman"/>
              </a:rPr>
              <a:t> </a:t>
            </a:r>
            <a:r>
              <a:rPr lang="en-GB" sz="1100" u="sng" dirty="0">
                <a:solidFill>
                  <a:srgbClr val="0000FF"/>
                </a:solidFill>
                <a:ea typeface="Times New Roman"/>
                <a:cs typeface="Times New Roman"/>
                <a:hlinkClick r:id="rId7"/>
              </a:rPr>
              <a:t>Assessment@gloucestershire.gov.uk</a:t>
            </a:r>
            <a:endParaRPr lang="en-GB" sz="1100" dirty="0">
              <a:solidFill>
                <a:srgbClr val="0A387A"/>
              </a:solidFill>
              <a:ea typeface="Times New Roman"/>
              <a:cs typeface="Times New Roman"/>
            </a:endParaRPr>
          </a:p>
          <a:p>
            <a:pPr>
              <a:lnSpc>
                <a:spcPct val="115000"/>
              </a:lnSpc>
            </a:pPr>
            <a:r>
              <a:rPr lang="en-GB" sz="1100" dirty="0" err="1">
                <a:solidFill>
                  <a:srgbClr val="0A387A"/>
                </a:solidFill>
                <a:ea typeface="Times New Roman"/>
                <a:cs typeface="Times New Roman"/>
              </a:rPr>
              <a:t>GHLL</a:t>
            </a:r>
            <a:r>
              <a:rPr lang="en-GB" sz="1100" dirty="0">
                <a:solidFill>
                  <a:srgbClr val="0A387A"/>
                </a:solidFill>
                <a:ea typeface="Times New Roman"/>
                <a:cs typeface="Times New Roman"/>
              </a:rPr>
              <a:t>:</a:t>
            </a:r>
            <a:r>
              <a:rPr lang="en-GB" sz="1100" dirty="0">
                <a:solidFill>
                  <a:srgbClr val="0000FF"/>
                </a:solidFill>
                <a:ea typeface="Times New Roman"/>
                <a:cs typeface="Times New Roman"/>
              </a:rPr>
              <a:t> </a:t>
            </a:r>
            <a:r>
              <a:rPr lang="en-GB" sz="1100" u="sng" dirty="0">
                <a:solidFill>
                  <a:srgbClr val="0000FF"/>
                </a:solidFill>
                <a:ea typeface="Times New Roman"/>
                <a:cs typeface="Times New Roman"/>
                <a:hlinkClick r:id="rId8"/>
              </a:rPr>
              <a:t>GHLL@gloucestershire.gov.uk</a:t>
            </a:r>
            <a:endParaRPr lang="en-GB" sz="1100" dirty="0">
              <a:solidFill>
                <a:srgbClr val="0A387A"/>
              </a:solidFill>
              <a:ea typeface="Times New Roman"/>
              <a:cs typeface="Times New Roman"/>
            </a:endParaRPr>
          </a:p>
          <a:p>
            <a:pPr>
              <a:lnSpc>
                <a:spcPct val="115000"/>
              </a:lnSpc>
            </a:pPr>
            <a:r>
              <a:rPr lang="en-GB" sz="1100" dirty="0" err="1">
                <a:solidFill>
                  <a:srgbClr val="0A387A"/>
                </a:solidFill>
                <a:ea typeface="Times New Roman"/>
                <a:cs typeface="Times New Roman"/>
              </a:rPr>
              <a:t>EHE</a:t>
            </a:r>
            <a:r>
              <a:rPr lang="en-GB" sz="1100" dirty="0">
                <a:solidFill>
                  <a:srgbClr val="0A387A"/>
                </a:solidFill>
                <a:ea typeface="Times New Roman"/>
                <a:cs typeface="Times New Roman"/>
              </a:rPr>
              <a:t>:</a:t>
            </a:r>
            <a:r>
              <a:rPr lang="en-GB" sz="1100" dirty="0">
                <a:solidFill>
                  <a:srgbClr val="0000FF"/>
                </a:solidFill>
                <a:ea typeface="Times New Roman"/>
                <a:cs typeface="Times New Roman"/>
              </a:rPr>
              <a:t> </a:t>
            </a:r>
            <a:r>
              <a:rPr lang="en-GB" sz="1100" u="sng" dirty="0">
                <a:solidFill>
                  <a:srgbClr val="0000FF"/>
                </a:solidFill>
                <a:ea typeface="Times New Roman"/>
                <a:cs typeface="Times New Roman"/>
                <a:hlinkClick r:id="rId9"/>
              </a:rPr>
              <a:t>EHE@gloucestershire.gov.uk</a:t>
            </a:r>
            <a:endParaRPr lang="en-GB" sz="1100" dirty="0">
              <a:solidFill>
                <a:srgbClr val="0A387A"/>
              </a:solidFill>
              <a:ea typeface="Times New Roman"/>
              <a:cs typeface="Times New Roman"/>
            </a:endParaRPr>
          </a:p>
          <a:p>
            <a:pPr>
              <a:lnSpc>
                <a:spcPct val="115000"/>
              </a:lnSpc>
            </a:pPr>
            <a:r>
              <a:rPr lang="en-GB" sz="1100" dirty="0" err="1">
                <a:solidFill>
                  <a:srgbClr val="0A387A"/>
                </a:solidFill>
                <a:ea typeface="Times New Roman"/>
                <a:cs typeface="Times New Roman"/>
              </a:rPr>
              <a:t>NQTs</a:t>
            </a:r>
            <a:r>
              <a:rPr lang="en-GB" sz="1100" dirty="0">
                <a:solidFill>
                  <a:srgbClr val="0A387A"/>
                </a:solidFill>
                <a:ea typeface="Times New Roman"/>
                <a:cs typeface="Times New Roman"/>
              </a:rPr>
              <a:t>:</a:t>
            </a:r>
            <a:r>
              <a:rPr lang="en-GB" sz="1100" dirty="0">
                <a:solidFill>
                  <a:srgbClr val="0000FF"/>
                </a:solidFill>
                <a:ea typeface="Times New Roman"/>
                <a:cs typeface="Times New Roman"/>
              </a:rPr>
              <a:t>  </a:t>
            </a:r>
            <a:r>
              <a:rPr lang="en-GB" sz="1100" u="sng" dirty="0">
                <a:solidFill>
                  <a:srgbClr val="0000FF"/>
                </a:solidFill>
                <a:ea typeface="Times New Roman"/>
                <a:cs typeface="Times New Roman"/>
                <a:hlinkClick r:id="rId10"/>
              </a:rPr>
              <a:t>NQTs@gloucestershire.gov.uk</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Early Years:</a:t>
            </a:r>
            <a:r>
              <a:rPr lang="en-GB" sz="1100" u="sng" dirty="0">
                <a:solidFill>
                  <a:srgbClr val="0000FF"/>
                </a:solidFill>
                <a:ea typeface="Times New Roman"/>
                <a:cs typeface="Times New Roman"/>
              </a:rPr>
              <a:t> earlyyearsteam@gloucestershire.gov.uk</a:t>
            </a:r>
            <a:endParaRPr lang="en-GB" sz="1100" dirty="0">
              <a:solidFill>
                <a:srgbClr val="0A387A"/>
              </a:solidFill>
              <a:ea typeface="Times New Roman"/>
              <a:cs typeface="Times New Roman"/>
            </a:endParaRPr>
          </a:p>
          <a:p>
            <a:pPr>
              <a:lnSpc>
                <a:spcPct val="115000"/>
              </a:lnSpc>
              <a:spcAft>
                <a:spcPts val="1000"/>
              </a:spcAft>
            </a:pPr>
            <a:r>
              <a:rPr lang="en-GB" sz="1100" dirty="0">
                <a:solidFill>
                  <a:srgbClr val="0A387A"/>
                </a:solidFill>
                <a:ea typeface="Times New Roman"/>
                <a:cs typeface="Times New Roman"/>
              </a:rPr>
              <a:t> </a:t>
            </a:r>
          </a:p>
        </p:txBody>
      </p:sp>
      <p:sp>
        <p:nvSpPr>
          <p:cNvPr id="3" name="TextBox 2"/>
          <p:cNvSpPr txBox="1"/>
          <p:nvPr/>
        </p:nvSpPr>
        <p:spPr>
          <a:xfrm>
            <a:off x="3920266" y="373892"/>
            <a:ext cx="2995231" cy="307777"/>
          </a:xfrm>
          <a:prstGeom prst="rect">
            <a:avLst/>
          </a:prstGeom>
          <a:noFill/>
        </p:spPr>
        <p:txBody>
          <a:bodyPr wrap="square" rtlCol="0">
            <a:spAutoFit/>
          </a:bodyPr>
          <a:lstStyle/>
          <a:p>
            <a:r>
              <a:rPr lang="en-GB" sz="1400" b="1" dirty="0" smtClean="0">
                <a:solidFill>
                  <a:srgbClr val="0A387A"/>
                </a:solidFill>
              </a:rPr>
              <a:t>Education Outcomes and Intervention</a:t>
            </a:r>
            <a:endParaRPr lang="en-GB" sz="1400" b="1" dirty="0">
              <a:solidFill>
                <a:srgbClr val="0A387A"/>
              </a:solidFill>
            </a:endParaRPr>
          </a:p>
        </p:txBody>
      </p:sp>
      <p:sp>
        <p:nvSpPr>
          <p:cNvPr id="4" name="Text Box 20"/>
          <p:cNvSpPr txBox="1">
            <a:spLocks noChangeArrowheads="1"/>
          </p:cNvSpPr>
          <p:nvPr/>
        </p:nvSpPr>
        <p:spPr bwMode="auto">
          <a:xfrm>
            <a:off x="3990692" y="908720"/>
            <a:ext cx="2669540" cy="838200"/>
          </a:xfrm>
          <a:prstGeom prst="rect">
            <a:avLst/>
          </a:prstGeom>
          <a:solidFill>
            <a:srgbClr val="FFFFCC"/>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a:solidFill>
                  <a:srgbClr val="0A387A"/>
                </a:solidFill>
                <a:ea typeface="Times New Roman"/>
                <a:cs typeface="Arial"/>
              </a:rPr>
              <a:t>Jane Lloyd-Davies</a:t>
            </a:r>
            <a:endParaRPr lang="en-GB" sz="1100">
              <a:solidFill>
                <a:srgbClr val="0A387A"/>
              </a:solidFill>
              <a:ea typeface="Times New Roman"/>
              <a:cs typeface="Times New Roman"/>
            </a:endParaRPr>
          </a:p>
          <a:p>
            <a:pPr>
              <a:lnSpc>
                <a:spcPct val="115000"/>
              </a:lnSpc>
            </a:pPr>
            <a:r>
              <a:rPr lang="en-GB" sz="1100">
                <a:solidFill>
                  <a:srgbClr val="0A387A"/>
                </a:solidFill>
                <a:ea typeface="Times New Roman"/>
                <a:cs typeface="Arial"/>
              </a:rPr>
              <a:t>Head of Education Performance &amp; Inclusion    (01452) 328691 </a:t>
            </a:r>
            <a:endParaRPr lang="en-GB" sz="1100">
              <a:solidFill>
                <a:srgbClr val="0A387A"/>
              </a:solidFill>
              <a:ea typeface="Times New Roman"/>
              <a:cs typeface="Times New Roman"/>
            </a:endParaRPr>
          </a:p>
          <a:p>
            <a:pPr>
              <a:lnSpc>
                <a:spcPct val="115000"/>
              </a:lnSpc>
            </a:pPr>
            <a:r>
              <a:rPr lang="en-GB" sz="1100">
                <a:solidFill>
                  <a:srgbClr val="0A387A"/>
                </a:solidFill>
                <a:ea typeface="Times New Roman"/>
                <a:cs typeface="Arial"/>
              </a:rPr>
              <a:t>Jane.Lloyd-Davies@ gloucestershire.gov.uk</a:t>
            </a:r>
            <a:endParaRPr lang="en-GB" sz="1100">
              <a:solidFill>
                <a:srgbClr val="0A387A"/>
              </a:solidFill>
              <a:ea typeface="Times New Roman"/>
              <a:cs typeface="Times New Roman"/>
            </a:endParaRPr>
          </a:p>
        </p:txBody>
      </p:sp>
      <p:sp>
        <p:nvSpPr>
          <p:cNvPr id="5" name="Text Box 28"/>
          <p:cNvSpPr txBox="1"/>
          <p:nvPr/>
        </p:nvSpPr>
        <p:spPr>
          <a:xfrm>
            <a:off x="7118984" y="210176"/>
            <a:ext cx="1889745" cy="94297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GB" sz="1100" b="1" dirty="0">
                <a:solidFill>
                  <a:srgbClr val="0A387A"/>
                </a:solidFill>
                <a:ea typeface="Times New Roman"/>
                <a:cs typeface="Times New Roman"/>
              </a:rPr>
              <a:t>Ofsted notification contacts</a:t>
            </a:r>
            <a:r>
              <a:rPr lang="en-GB" sz="1100" dirty="0">
                <a:solidFill>
                  <a:srgbClr val="0A387A"/>
                </a:solidFill>
                <a:ea typeface="Times New Roman"/>
                <a:cs typeface="Times New Roman"/>
              </a:rPr>
              <a:t>:</a:t>
            </a:r>
          </a:p>
          <a:p>
            <a:pPr>
              <a:lnSpc>
                <a:spcPct val="115000"/>
              </a:lnSpc>
              <a:spcAft>
                <a:spcPts val="1000"/>
              </a:spcAft>
            </a:pPr>
            <a:r>
              <a:rPr lang="en-GB" sz="1100" dirty="0">
                <a:solidFill>
                  <a:srgbClr val="0A387A"/>
                </a:solidFill>
                <a:ea typeface="Times New Roman"/>
                <a:cs typeface="Times New Roman"/>
              </a:rPr>
              <a:t>01452 427161 or  </a:t>
            </a:r>
          </a:p>
          <a:p>
            <a:pPr>
              <a:lnSpc>
                <a:spcPct val="115000"/>
              </a:lnSpc>
              <a:spcAft>
                <a:spcPts val="1000"/>
              </a:spcAft>
            </a:pPr>
            <a:r>
              <a:rPr lang="en-GB" sz="1100" dirty="0">
                <a:solidFill>
                  <a:srgbClr val="0A387A"/>
                </a:solidFill>
                <a:ea typeface="Times New Roman"/>
                <a:cs typeface="Times New Roman"/>
              </a:rPr>
              <a:t>01452 427308 </a:t>
            </a:r>
          </a:p>
        </p:txBody>
      </p:sp>
      <p:sp>
        <p:nvSpPr>
          <p:cNvPr id="6" name="Text Box 24"/>
          <p:cNvSpPr txBox="1">
            <a:spLocks noChangeArrowheads="1"/>
          </p:cNvSpPr>
          <p:nvPr/>
        </p:nvSpPr>
        <p:spPr bwMode="auto">
          <a:xfrm>
            <a:off x="771199" y="2031410"/>
            <a:ext cx="2174240" cy="663747"/>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Arial"/>
              </a:rPr>
              <a:t>Sandra Shepherd</a:t>
            </a:r>
            <a:endParaRPr lang="en-GB" sz="1100" dirty="0">
              <a:solidFill>
                <a:srgbClr val="0A387A"/>
              </a:solidFill>
              <a:ea typeface="Times New Roman"/>
              <a:cs typeface="Times New Roman"/>
            </a:endParaRPr>
          </a:p>
          <a:p>
            <a:pPr>
              <a:lnSpc>
                <a:spcPct val="115000"/>
              </a:lnSpc>
            </a:pPr>
            <a:r>
              <a:rPr lang="en-GB" sz="1100" b="1" dirty="0">
                <a:solidFill>
                  <a:srgbClr val="0A387A"/>
                </a:solidFill>
                <a:ea typeface="Times New Roman"/>
                <a:cs typeface="Arial"/>
              </a:rPr>
              <a:t>Education Lead</a:t>
            </a:r>
            <a:endParaRPr lang="en-GB" sz="1100" dirty="0">
              <a:solidFill>
                <a:srgbClr val="0A387A"/>
              </a:solidFill>
              <a:ea typeface="Times New Roman"/>
              <a:cs typeface="Times New Roman"/>
            </a:endParaRPr>
          </a:p>
        </p:txBody>
      </p:sp>
      <p:sp>
        <p:nvSpPr>
          <p:cNvPr id="7" name="Text Box 26"/>
          <p:cNvSpPr txBox="1">
            <a:spLocks noChangeArrowheads="1"/>
          </p:cNvSpPr>
          <p:nvPr/>
        </p:nvSpPr>
        <p:spPr bwMode="auto">
          <a:xfrm>
            <a:off x="3093383" y="2050619"/>
            <a:ext cx="2115185" cy="661842"/>
          </a:xfrm>
          <a:prstGeom prst="rect">
            <a:avLst/>
          </a:prstGeom>
          <a:solidFill>
            <a:schemeClr val="accent6">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a:solidFill>
                  <a:srgbClr val="0A387A"/>
                </a:solidFill>
                <a:ea typeface="Times New Roman"/>
                <a:cs typeface="Arial"/>
              </a:rPr>
              <a:t>Caroline Coates</a:t>
            </a:r>
            <a:endParaRPr lang="en-GB" sz="1100">
              <a:solidFill>
                <a:srgbClr val="0A387A"/>
              </a:solidFill>
              <a:ea typeface="Times New Roman"/>
              <a:cs typeface="Times New Roman"/>
            </a:endParaRPr>
          </a:p>
          <a:p>
            <a:pPr>
              <a:lnSpc>
                <a:spcPct val="115000"/>
              </a:lnSpc>
            </a:pPr>
            <a:r>
              <a:rPr lang="en-GB" sz="1100" b="1">
                <a:solidFill>
                  <a:srgbClr val="0A387A"/>
                </a:solidFill>
                <a:ea typeface="Times New Roman"/>
                <a:cs typeface="Arial"/>
              </a:rPr>
              <a:t>Education Lead</a:t>
            </a:r>
            <a:endParaRPr lang="en-GB" sz="1100">
              <a:solidFill>
                <a:srgbClr val="0A387A"/>
              </a:solidFill>
              <a:ea typeface="Times New Roman"/>
              <a:cs typeface="Times New Roman"/>
            </a:endParaRPr>
          </a:p>
        </p:txBody>
      </p:sp>
      <p:sp>
        <p:nvSpPr>
          <p:cNvPr id="8" name="Text Box 21"/>
          <p:cNvSpPr txBox="1">
            <a:spLocks noChangeArrowheads="1"/>
          </p:cNvSpPr>
          <p:nvPr/>
        </p:nvSpPr>
        <p:spPr bwMode="auto">
          <a:xfrm>
            <a:off x="5325466" y="2020287"/>
            <a:ext cx="2131397" cy="661842"/>
          </a:xfrm>
          <a:prstGeom prst="rect">
            <a:avLst/>
          </a:prstGeom>
          <a:solidFill>
            <a:schemeClr val="tx2">
              <a:lumMod val="20000"/>
              <a:lumOff val="8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Arial"/>
              </a:rPr>
              <a:t>Barry Jones</a:t>
            </a:r>
            <a:endParaRPr lang="en-GB" sz="1100" dirty="0">
              <a:solidFill>
                <a:srgbClr val="0A387A"/>
              </a:solidFill>
              <a:ea typeface="Times New Roman"/>
              <a:cs typeface="Times New Roman"/>
            </a:endParaRPr>
          </a:p>
          <a:p>
            <a:pPr>
              <a:lnSpc>
                <a:spcPct val="115000"/>
              </a:lnSpc>
            </a:pPr>
            <a:r>
              <a:rPr lang="en-GB" sz="1100" b="1" dirty="0">
                <a:solidFill>
                  <a:srgbClr val="0A387A"/>
                </a:solidFill>
                <a:ea typeface="Times New Roman"/>
                <a:cs typeface="Arial"/>
              </a:rPr>
              <a:t>Education Lead</a:t>
            </a:r>
            <a:endParaRPr lang="en-GB" sz="1100" dirty="0">
              <a:solidFill>
                <a:srgbClr val="0A387A"/>
              </a:solidFill>
              <a:ea typeface="Times New Roman"/>
              <a:cs typeface="Times New Roman"/>
            </a:endParaRPr>
          </a:p>
        </p:txBody>
      </p:sp>
      <p:sp>
        <p:nvSpPr>
          <p:cNvPr id="9" name="Text Box 27"/>
          <p:cNvSpPr txBox="1">
            <a:spLocks noChangeArrowheads="1"/>
          </p:cNvSpPr>
          <p:nvPr/>
        </p:nvSpPr>
        <p:spPr bwMode="auto">
          <a:xfrm>
            <a:off x="7596336" y="2020294"/>
            <a:ext cx="1442814" cy="663749"/>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Arial"/>
              </a:rPr>
              <a:t>Sarah </a:t>
            </a:r>
            <a:r>
              <a:rPr lang="en-GB" sz="1100" b="1" dirty="0" err="1">
                <a:solidFill>
                  <a:srgbClr val="0A387A"/>
                </a:solidFill>
                <a:ea typeface="Times New Roman"/>
                <a:cs typeface="Arial"/>
              </a:rPr>
              <a:t>Hylton</a:t>
            </a:r>
            <a:endParaRPr lang="en-GB" sz="1100" dirty="0">
              <a:solidFill>
                <a:srgbClr val="0A387A"/>
              </a:solidFill>
              <a:ea typeface="Times New Roman"/>
              <a:cs typeface="Times New Roman"/>
            </a:endParaRPr>
          </a:p>
          <a:p>
            <a:pPr>
              <a:lnSpc>
                <a:spcPct val="115000"/>
              </a:lnSpc>
            </a:pPr>
            <a:r>
              <a:rPr lang="en-GB" sz="1100" b="1" dirty="0">
                <a:solidFill>
                  <a:srgbClr val="0A387A"/>
                </a:solidFill>
                <a:ea typeface="Times New Roman"/>
                <a:cs typeface="Arial"/>
              </a:rPr>
              <a:t>Early Years Service Manager</a:t>
            </a:r>
            <a:endParaRPr lang="en-GB" sz="1100" dirty="0">
              <a:solidFill>
                <a:srgbClr val="0A387A"/>
              </a:solidFill>
              <a:ea typeface="Times New Roman"/>
              <a:cs typeface="Times New Roman"/>
            </a:endParaRPr>
          </a:p>
          <a:p>
            <a:pPr>
              <a:lnSpc>
                <a:spcPct val="115000"/>
              </a:lnSpc>
              <a:spcAft>
                <a:spcPts val="1000"/>
              </a:spcAft>
            </a:pPr>
            <a:r>
              <a:rPr lang="en-GB" sz="1100" dirty="0">
                <a:solidFill>
                  <a:srgbClr val="0A387A"/>
                </a:solidFill>
                <a:ea typeface="Times New Roman"/>
                <a:cs typeface="Times New Roman"/>
              </a:rPr>
              <a:t> </a:t>
            </a:r>
          </a:p>
        </p:txBody>
      </p:sp>
      <p:sp>
        <p:nvSpPr>
          <p:cNvPr id="10" name="Text Box 31"/>
          <p:cNvSpPr txBox="1">
            <a:spLocks noChangeArrowheads="1"/>
          </p:cNvSpPr>
          <p:nvPr/>
        </p:nvSpPr>
        <p:spPr bwMode="auto">
          <a:xfrm>
            <a:off x="771199" y="3044951"/>
            <a:ext cx="1169789" cy="316547"/>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Elspeth Murano</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 </a:t>
            </a:r>
          </a:p>
        </p:txBody>
      </p:sp>
      <p:sp>
        <p:nvSpPr>
          <p:cNvPr id="11" name="Text Box 41"/>
          <p:cNvSpPr txBox="1">
            <a:spLocks noChangeArrowheads="1"/>
          </p:cNvSpPr>
          <p:nvPr/>
        </p:nvSpPr>
        <p:spPr bwMode="auto">
          <a:xfrm>
            <a:off x="1993863" y="3048133"/>
            <a:ext cx="885825" cy="316547"/>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Cath </a:t>
            </a:r>
            <a:r>
              <a:rPr lang="en-GB" sz="1100" b="1" dirty="0" err="1">
                <a:solidFill>
                  <a:srgbClr val="0A387A"/>
                </a:solidFill>
                <a:ea typeface="Times New Roman"/>
                <a:cs typeface="Times New Roman"/>
              </a:rPr>
              <a:t>Liptrot</a:t>
            </a:r>
            <a:endParaRPr lang="en-GB" sz="1100" dirty="0">
              <a:solidFill>
                <a:srgbClr val="0A387A"/>
              </a:solidFill>
              <a:ea typeface="Times New Roman"/>
              <a:cs typeface="Times New Roman"/>
            </a:endParaRPr>
          </a:p>
        </p:txBody>
      </p:sp>
      <p:sp>
        <p:nvSpPr>
          <p:cNvPr id="12" name="Text Box 37"/>
          <p:cNvSpPr txBox="1">
            <a:spLocks noChangeArrowheads="1"/>
          </p:cNvSpPr>
          <p:nvPr/>
        </p:nvSpPr>
        <p:spPr bwMode="auto">
          <a:xfrm>
            <a:off x="1443137" y="3414774"/>
            <a:ext cx="1073150" cy="302260"/>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Sandra Parker</a:t>
            </a:r>
            <a:endParaRPr lang="en-GB" sz="1100" dirty="0">
              <a:solidFill>
                <a:srgbClr val="0A387A"/>
              </a:solidFill>
              <a:ea typeface="Times New Roman"/>
              <a:cs typeface="Times New Roman"/>
            </a:endParaRPr>
          </a:p>
        </p:txBody>
      </p:sp>
      <p:sp>
        <p:nvSpPr>
          <p:cNvPr id="13" name="Text Box 38"/>
          <p:cNvSpPr txBox="1">
            <a:spLocks noChangeArrowheads="1"/>
          </p:cNvSpPr>
          <p:nvPr/>
        </p:nvSpPr>
        <p:spPr bwMode="auto">
          <a:xfrm>
            <a:off x="3019133" y="2977039"/>
            <a:ext cx="1295400" cy="468788"/>
          </a:xfrm>
          <a:prstGeom prst="rect">
            <a:avLst/>
          </a:prstGeom>
          <a:solidFill>
            <a:schemeClr val="accent6">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Jane Pritchard-</a:t>
            </a:r>
            <a:r>
              <a:rPr lang="en-GB" sz="1100" b="1" dirty="0" err="1">
                <a:solidFill>
                  <a:srgbClr val="0A387A"/>
                </a:solidFill>
                <a:ea typeface="Times New Roman"/>
                <a:cs typeface="Times New Roman"/>
              </a:rPr>
              <a:t>Meaker</a:t>
            </a:r>
            <a:endParaRPr lang="en-GB" sz="1100" dirty="0">
              <a:solidFill>
                <a:srgbClr val="0A387A"/>
              </a:solidFill>
              <a:ea typeface="Times New Roman"/>
              <a:cs typeface="Times New Roman"/>
            </a:endParaRPr>
          </a:p>
        </p:txBody>
      </p:sp>
      <p:sp>
        <p:nvSpPr>
          <p:cNvPr id="14" name="Text Box 36"/>
          <p:cNvSpPr txBox="1">
            <a:spLocks noChangeArrowheads="1"/>
          </p:cNvSpPr>
          <p:nvPr/>
        </p:nvSpPr>
        <p:spPr bwMode="auto">
          <a:xfrm>
            <a:off x="4383946" y="2997678"/>
            <a:ext cx="824608" cy="264478"/>
          </a:xfrm>
          <a:prstGeom prst="rect">
            <a:avLst/>
          </a:prstGeom>
          <a:solidFill>
            <a:schemeClr val="accent6">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Tim Foster</a:t>
            </a:r>
            <a:endParaRPr lang="en-GB" sz="1100" dirty="0">
              <a:solidFill>
                <a:srgbClr val="0A387A"/>
              </a:solidFill>
              <a:ea typeface="Times New Roman"/>
              <a:cs typeface="Times New Roman"/>
            </a:endParaRPr>
          </a:p>
        </p:txBody>
      </p:sp>
      <p:sp>
        <p:nvSpPr>
          <p:cNvPr id="15" name="Text Box 42"/>
          <p:cNvSpPr txBox="1">
            <a:spLocks noChangeArrowheads="1"/>
          </p:cNvSpPr>
          <p:nvPr/>
        </p:nvSpPr>
        <p:spPr bwMode="auto">
          <a:xfrm>
            <a:off x="3140477" y="3469926"/>
            <a:ext cx="899234" cy="264478"/>
          </a:xfrm>
          <a:prstGeom prst="rect">
            <a:avLst/>
          </a:prstGeom>
          <a:solidFill>
            <a:schemeClr val="accent6">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Anna Barker</a:t>
            </a:r>
            <a:endParaRPr lang="en-GB" sz="1100" dirty="0">
              <a:solidFill>
                <a:srgbClr val="0A387A"/>
              </a:solidFill>
              <a:ea typeface="Times New Roman"/>
              <a:cs typeface="Times New Roman"/>
            </a:endParaRPr>
          </a:p>
        </p:txBody>
      </p:sp>
      <p:sp>
        <p:nvSpPr>
          <p:cNvPr id="16" name="Text Box 44"/>
          <p:cNvSpPr txBox="1">
            <a:spLocks noChangeArrowheads="1"/>
          </p:cNvSpPr>
          <p:nvPr/>
        </p:nvSpPr>
        <p:spPr bwMode="auto">
          <a:xfrm>
            <a:off x="4282666" y="3454875"/>
            <a:ext cx="844659" cy="264478"/>
          </a:xfrm>
          <a:prstGeom prst="rect">
            <a:avLst/>
          </a:prstGeom>
          <a:solidFill>
            <a:schemeClr val="accent6">
              <a:lumMod val="40000"/>
              <a:lumOff val="60000"/>
            </a:schemeClr>
          </a:solidFill>
          <a:ln w="9525">
            <a:solidFill>
              <a:srgbClr val="000000"/>
            </a:solidFill>
            <a:miter lim="800000"/>
            <a:headEnd/>
            <a:tailEnd/>
          </a:ln>
        </p:spPr>
        <p:txBody>
          <a:bodyPr rot="0" vert="horz" wrap="square" lIns="91440" tIns="45720" rIns="91440" bIns="45720" anchor="ctr" anchorCtr="0" upright="1">
            <a:noAutofit/>
          </a:bodyPr>
          <a:lstStyle/>
          <a:p>
            <a:pPr>
              <a:lnSpc>
                <a:spcPct val="115000"/>
              </a:lnSpc>
            </a:pPr>
            <a:r>
              <a:rPr lang="en-GB" sz="1100" b="1" dirty="0">
                <a:solidFill>
                  <a:srgbClr val="0A387A"/>
                </a:solidFill>
                <a:ea typeface="Times New Roman"/>
                <a:cs typeface="Times New Roman"/>
              </a:rPr>
              <a:t>Fiona </a:t>
            </a:r>
            <a:r>
              <a:rPr lang="en-GB" sz="1100" b="1" dirty="0" err="1">
                <a:solidFill>
                  <a:srgbClr val="0A387A"/>
                </a:solidFill>
                <a:ea typeface="Times New Roman"/>
                <a:cs typeface="Times New Roman"/>
              </a:rPr>
              <a:t>Quan</a:t>
            </a:r>
            <a:endParaRPr lang="en-GB" sz="1100" dirty="0">
              <a:solidFill>
                <a:srgbClr val="0A387A"/>
              </a:solidFill>
              <a:ea typeface="Times New Roman"/>
              <a:cs typeface="Times New Roman"/>
            </a:endParaRPr>
          </a:p>
        </p:txBody>
      </p:sp>
      <p:sp>
        <p:nvSpPr>
          <p:cNvPr id="17" name="Text Box 40"/>
          <p:cNvSpPr txBox="1">
            <a:spLocks noChangeArrowheads="1"/>
          </p:cNvSpPr>
          <p:nvPr/>
        </p:nvSpPr>
        <p:spPr bwMode="auto">
          <a:xfrm>
            <a:off x="6377036" y="3445834"/>
            <a:ext cx="1333500" cy="282575"/>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Vanessa </a:t>
            </a:r>
            <a:r>
              <a:rPr lang="en-GB" sz="1100" b="1" dirty="0" err="1">
                <a:solidFill>
                  <a:srgbClr val="0A387A"/>
                </a:solidFill>
                <a:ea typeface="Times New Roman"/>
                <a:cs typeface="Times New Roman"/>
              </a:rPr>
              <a:t>Grimshaw</a:t>
            </a:r>
            <a:endParaRPr lang="en-GB" sz="1100" dirty="0">
              <a:solidFill>
                <a:srgbClr val="0A387A"/>
              </a:solidFill>
              <a:ea typeface="Times New Roman"/>
              <a:cs typeface="Times New Roman"/>
            </a:endParaRPr>
          </a:p>
        </p:txBody>
      </p:sp>
      <p:sp>
        <p:nvSpPr>
          <p:cNvPr id="18" name="Text Box 43"/>
          <p:cNvSpPr txBox="1">
            <a:spLocks noChangeArrowheads="1"/>
          </p:cNvSpPr>
          <p:nvPr/>
        </p:nvSpPr>
        <p:spPr bwMode="auto">
          <a:xfrm>
            <a:off x="5399835" y="3434146"/>
            <a:ext cx="885825" cy="297815"/>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Sara Vestey</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 </a:t>
            </a:r>
          </a:p>
        </p:txBody>
      </p:sp>
      <p:sp>
        <p:nvSpPr>
          <p:cNvPr id="19" name="Text Box 83"/>
          <p:cNvSpPr txBox="1">
            <a:spLocks noChangeArrowheads="1"/>
          </p:cNvSpPr>
          <p:nvPr/>
        </p:nvSpPr>
        <p:spPr bwMode="auto">
          <a:xfrm>
            <a:off x="5399831" y="3057023"/>
            <a:ext cx="1224280" cy="307657"/>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Fiona </a:t>
            </a:r>
            <a:r>
              <a:rPr lang="en-GB" sz="1100" b="1" dirty="0" err="1">
                <a:solidFill>
                  <a:srgbClr val="0A387A"/>
                </a:solidFill>
                <a:ea typeface="Times New Roman"/>
                <a:cs typeface="Times New Roman"/>
              </a:rPr>
              <a:t>McMorrow</a:t>
            </a:r>
            <a:endParaRPr lang="en-GB" sz="1100" dirty="0">
              <a:solidFill>
                <a:srgbClr val="0A387A"/>
              </a:solidFill>
              <a:ea typeface="Times New Roman"/>
              <a:cs typeface="Times New Roman"/>
            </a:endParaRPr>
          </a:p>
        </p:txBody>
      </p:sp>
      <p:sp>
        <p:nvSpPr>
          <p:cNvPr id="20" name="Text Box 64"/>
          <p:cNvSpPr txBox="1"/>
          <p:nvPr/>
        </p:nvSpPr>
        <p:spPr>
          <a:xfrm>
            <a:off x="6701347" y="3052253"/>
            <a:ext cx="835253" cy="308292"/>
          </a:xfrm>
          <a:prstGeom prst="rect">
            <a:avLst/>
          </a:prstGeom>
          <a:solidFill>
            <a:schemeClr val="accent1">
              <a:lumMod val="40000"/>
              <a:lumOff val="60000"/>
            </a:schemeClr>
          </a:solidFill>
          <a:ln w="635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GB" sz="1100" b="1">
                <a:solidFill>
                  <a:srgbClr val="0A387A"/>
                </a:solidFill>
                <a:ea typeface="Times New Roman"/>
                <a:cs typeface="Times New Roman"/>
              </a:rPr>
              <a:t>Deb Harris</a:t>
            </a:r>
            <a:endParaRPr lang="en-GB" sz="1100">
              <a:solidFill>
                <a:srgbClr val="0A387A"/>
              </a:solidFill>
              <a:ea typeface="Times New Roman"/>
              <a:cs typeface="Times New Roman"/>
            </a:endParaRPr>
          </a:p>
        </p:txBody>
      </p:sp>
      <p:sp>
        <p:nvSpPr>
          <p:cNvPr id="21" name="Text Box 70"/>
          <p:cNvSpPr txBox="1">
            <a:spLocks noChangeArrowheads="1"/>
          </p:cNvSpPr>
          <p:nvPr/>
        </p:nvSpPr>
        <p:spPr bwMode="auto">
          <a:xfrm>
            <a:off x="3649257" y="3980609"/>
            <a:ext cx="1266825" cy="403473"/>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Anne Lloyd</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NQT Co-ordinator</a:t>
            </a:r>
          </a:p>
        </p:txBody>
      </p:sp>
      <p:sp>
        <p:nvSpPr>
          <p:cNvPr id="22" name="Text Box 71"/>
          <p:cNvSpPr txBox="1">
            <a:spLocks noChangeArrowheads="1"/>
          </p:cNvSpPr>
          <p:nvPr/>
        </p:nvSpPr>
        <p:spPr bwMode="auto">
          <a:xfrm>
            <a:off x="2265327" y="3986386"/>
            <a:ext cx="1228725" cy="432048"/>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Wendy Gallagher</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Governor Services </a:t>
            </a:r>
          </a:p>
        </p:txBody>
      </p:sp>
      <p:sp>
        <p:nvSpPr>
          <p:cNvPr id="23" name="Text Box 72"/>
          <p:cNvSpPr txBox="1">
            <a:spLocks noChangeArrowheads="1"/>
          </p:cNvSpPr>
          <p:nvPr/>
        </p:nvSpPr>
        <p:spPr bwMode="auto">
          <a:xfrm>
            <a:off x="866412" y="3944726"/>
            <a:ext cx="1266825" cy="432048"/>
          </a:xfrm>
          <a:prstGeom prst="rect">
            <a:avLst/>
          </a:prstGeom>
          <a:solidFill>
            <a:schemeClr val="accent2">
              <a:lumMod val="40000"/>
              <a:lumOff val="60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Jennie Leighton</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Governor Services </a:t>
            </a:r>
          </a:p>
        </p:txBody>
      </p:sp>
      <p:sp>
        <p:nvSpPr>
          <p:cNvPr id="24" name="Text Box 78"/>
          <p:cNvSpPr txBox="1">
            <a:spLocks noChangeArrowheads="1"/>
          </p:cNvSpPr>
          <p:nvPr/>
        </p:nvSpPr>
        <p:spPr bwMode="auto">
          <a:xfrm>
            <a:off x="6138911" y="3944726"/>
            <a:ext cx="1809750" cy="511671"/>
          </a:xfrm>
          <a:prstGeom prst="rect">
            <a:avLst/>
          </a:prstGeom>
          <a:solidFill>
            <a:srgbClr val="FFFFCC"/>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pPr>
            <a:r>
              <a:rPr lang="en-GB" sz="1100" b="1" dirty="0">
                <a:solidFill>
                  <a:srgbClr val="0A387A"/>
                </a:solidFill>
                <a:ea typeface="Times New Roman"/>
                <a:cs typeface="Times New Roman"/>
              </a:rPr>
              <a:t>Margaret Wilkins</a:t>
            </a:r>
            <a:endParaRPr lang="en-GB" sz="1100" dirty="0">
              <a:solidFill>
                <a:srgbClr val="0A387A"/>
              </a:solidFill>
              <a:ea typeface="Times New Roman"/>
              <a:cs typeface="Times New Roman"/>
            </a:endParaRPr>
          </a:p>
          <a:p>
            <a:pPr>
              <a:lnSpc>
                <a:spcPct val="115000"/>
              </a:lnSpc>
            </a:pPr>
            <a:r>
              <a:rPr lang="en-GB" sz="1100" dirty="0">
                <a:solidFill>
                  <a:srgbClr val="0A387A"/>
                </a:solidFill>
                <a:ea typeface="Times New Roman"/>
                <a:cs typeface="Times New Roman"/>
              </a:rPr>
              <a:t>HR Business Partner Schools</a:t>
            </a:r>
          </a:p>
        </p:txBody>
      </p:sp>
      <p:sp>
        <p:nvSpPr>
          <p:cNvPr id="25" name="Rectangle 24"/>
          <p:cNvSpPr/>
          <p:nvPr/>
        </p:nvSpPr>
        <p:spPr>
          <a:xfrm>
            <a:off x="143719" y="2020288"/>
            <a:ext cx="8979046" cy="7928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6" name="Rectangle 25"/>
          <p:cNvSpPr/>
          <p:nvPr/>
        </p:nvSpPr>
        <p:spPr>
          <a:xfrm>
            <a:off x="164954" y="2834076"/>
            <a:ext cx="8979046" cy="935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7" name="Rectangle 26"/>
          <p:cNvSpPr/>
          <p:nvPr/>
        </p:nvSpPr>
        <p:spPr>
          <a:xfrm>
            <a:off x="164954" y="3794159"/>
            <a:ext cx="8979046" cy="11652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28" name="Straight Connector 27"/>
          <p:cNvCxnSpPr/>
          <p:nvPr/>
        </p:nvCxnSpPr>
        <p:spPr>
          <a:xfrm>
            <a:off x="683568" y="1966879"/>
            <a:ext cx="0" cy="79281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690861" y="2881993"/>
            <a:ext cx="0" cy="91469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693382" y="3734402"/>
            <a:ext cx="7293" cy="1165230"/>
          </a:xfrm>
          <a:prstGeom prst="line">
            <a:avLst/>
          </a:prstGeom>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14314" y="2204865"/>
            <a:ext cx="492443" cy="661842"/>
          </a:xfrm>
          <a:prstGeom prst="rect">
            <a:avLst/>
          </a:prstGeom>
          <a:noFill/>
        </p:spPr>
        <p:txBody>
          <a:bodyPr vert="vert270" wrap="square" rtlCol="0">
            <a:spAutoFit/>
          </a:bodyPr>
          <a:lstStyle/>
          <a:p>
            <a:r>
              <a:rPr lang="en-GB" sz="1000" b="1" dirty="0" smtClean="0">
                <a:solidFill>
                  <a:srgbClr val="0A387A"/>
                </a:solidFill>
              </a:rPr>
              <a:t>Education Leads</a:t>
            </a:r>
            <a:endParaRPr lang="en-GB" sz="1000" b="1" dirty="0">
              <a:solidFill>
                <a:srgbClr val="0A387A"/>
              </a:solidFill>
            </a:endParaRPr>
          </a:p>
        </p:txBody>
      </p:sp>
      <p:sp>
        <p:nvSpPr>
          <p:cNvPr id="32" name="TextBox 31"/>
          <p:cNvSpPr txBox="1"/>
          <p:nvPr/>
        </p:nvSpPr>
        <p:spPr>
          <a:xfrm>
            <a:off x="143732" y="2841387"/>
            <a:ext cx="492443" cy="841534"/>
          </a:xfrm>
          <a:prstGeom prst="rect">
            <a:avLst/>
          </a:prstGeom>
          <a:noFill/>
        </p:spPr>
        <p:txBody>
          <a:bodyPr vert="vert270" wrap="square" rtlCol="0">
            <a:spAutoFit/>
          </a:bodyPr>
          <a:lstStyle/>
          <a:p>
            <a:r>
              <a:rPr lang="en-GB" sz="1000" b="1" dirty="0" smtClean="0">
                <a:solidFill>
                  <a:srgbClr val="0A387A"/>
                </a:solidFill>
              </a:rPr>
              <a:t>Performance Advisers</a:t>
            </a:r>
            <a:endParaRPr lang="en-GB" sz="1000" b="1" dirty="0">
              <a:solidFill>
                <a:srgbClr val="0A387A"/>
              </a:solidFill>
            </a:endParaRPr>
          </a:p>
        </p:txBody>
      </p:sp>
    </p:spTree>
    <p:extLst>
      <p:ext uri="{BB962C8B-B14F-4D97-AF65-F5344CB8AC3E}">
        <p14:creationId xmlns:p14="http://schemas.microsoft.com/office/powerpoint/2010/main" val="35679169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smtClean="0"/>
              <a:t>Arrangements for supporting school improvement</a:t>
            </a:r>
            <a:endParaRPr lang="en-US" dirty="0"/>
          </a:p>
        </p:txBody>
      </p:sp>
      <p:sp>
        <p:nvSpPr>
          <p:cNvPr id="3" name="Text Placeholder 2"/>
          <p:cNvSpPr>
            <a:spLocks noGrp="1"/>
          </p:cNvSpPr>
          <p:nvPr>
            <p:ph type="body" sz="quarter" idx="13"/>
          </p:nvPr>
        </p:nvSpPr>
        <p:spPr>
          <a:xfrm>
            <a:off x="462769" y="1139002"/>
            <a:ext cx="8218487" cy="3288620"/>
          </a:xfrm>
        </p:spPr>
        <p:txBody>
          <a:bodyPr>
            <a:normAutofit/>
          </a:bodyPr>
          <a:lstStyle/>
          <a:p>
            <a:pPr>
              <a:buFont typeface="Arial" pitchFamily="34" charset="0"/>
              <a:buChar char="•"/>
            </a:pPr>
            <a:r>
              <a:rPr lang="en-GB" sz="2400" dirty="0"/>
              <a:t>Addressing underperformance and schools causing concern through early </a:t>
            </a:r>
            <a:r>
              <a:rPr lang="en-GB" sz="2400" dirty="0" smtClean="0"/>
              <a:t>intervention</a:t>
            </a:r>
            <a:endParaRPr lang="en-GB" sz="2400" dirty="0"/>
          </a:p>
          <a:p>
            <a:pPr>
              <a:buFont typeface="Arial" pitchFamily="34" charset="0"/>
              <a:buChar char="•"/>
            </a:pPr>
            <a:r>
              <a:rPr lang="en-GB" sz="2400" dirty="0"/>
              <a:t>Developing school to school support through the identification of best practice and brokering expertise from local schools</a:t>
            </a:r>
          </a:p>
          <a:p>
            <a:endParaRPr lang="en-US" sz="2400" dirty="0"/>
          </a:p>
        </p:txBody>
      </p:sp>
    </p:spTree>
    <p:extLst>
      <p:ext uri="{BB962C8B-B14F-4D97-AF65-F5344CB8AC3E}">
        <p14:creationId xmlns:p14="http://schemas.microsoft.com/office/powerpoint/2010/main" val="425198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8953"/>
            <a:ext cx="7702550" cy="628650"/>
          </a:xfrm>
        </p:spPr>
        <p:txBody>
          <a:bodyPr/>
          <a:lstStyle/>
          <a:p>
            <a:r>
              <a:rPr lang="en-GB" dirty="0" smtClean="0"/>
              <a:t>National Context</a:t>
            </a:r>
            <a:endParaRPr lang="en-GB" dirty="0"/>
          </a:p>
        </p:txBody>
      </p:sp>
      <p:sp>
        <p:nvSpPr>
          <p:cNvPr id="3" name="Content Placeholder 2"/>
          <p:cNvSpPr>
            <a:spLocks noGrp="1"/>
          </p:cNvSpPr>
          <p:nvPr>
            <p:ph idx="1"/>
          </p:nvPr>
        </p:nvSpPr>
        <p:spPr>
          <a:xfrm>
            <a:off x="685800" y="777602"/>
            <a:ext cx="8134672" cy="3198675"/>
          </a:xfrm>
        </p:spPr>
        <p:txBody>
          <a:bodyPr>
            <a:normAutofit fontScale="85000" lnSpcReduction="10000"/>
          </a:bodyPr>
          <a:lstStyle/>
          <a:p>
            <a:pPr>
              <a:buFont typeface="Arial" pitchFamily="34" charset="0"/>
              <a:buChar char="•"/>
            </a:pPr>
            <a:r>
              <a:rPr lang="en-GB" sz="2800" dirty="0" smtClean="0"/>
              <a:t>Autonomy of schools</a:t>
            </a:r>
          </a:p>
          <a:p>
            <a:pPr>
              <a:buFont typeface="Arial" pitchFamily="34" charset="0"/>
              <a:buChar char="•"/>
            </a:pPr>
            <a:r>
              <a:rPr lang="en-GB" sz="2800" dirty="0" smtClean="0"/>
              <a:t>Greater choice for parents</a:t>
            </a:r>
          </a:p>
          <a:p>
            <a:pPr>
              <a:buFont typeface="Arial" pitchFamily="34" charset="0"/>
              <a:buChar char="•"/>
            </a:pPr>
            <a:r>
              <a:rPr lang="en-GB" sz="2800" dirty="0" smtClean="0"/>
              <a:t>Funding  delegated to schools </a:t>
            </a:r>
          </a:p>
          <a:p>
            <a:pPr>
              <a:buFont typeface="Arial" pitchFamily="34" charset="0"/>
              <a:buChar char="•"/>
            </a:pPr>
            <a:r>
              <a:rPr lang="en-GB" sz="2800" dirty="0" smtClean="0"/>
              <a:t>Increasingly rigorous and changing Ofsted inspections</a:t>
            </a:r>
          </a:p>
          <a:p>
            <a:pPr>
              <a:buFont typeface="Arial" pitchFamily="34" charset="0"/>
              <a:buChar char="•"/>
            </a:pPr>
            <a:r>
              <a:rPr lang="en-GB" sz="2800" dirty="0" smtClean="0"/>
              <a:t>School improvement through system leadership and school to school support</a:t>
            </a:r>
          </a:p>
          <a:p>
            <a:pPr>
              <a:buFont typeface="Arial" pitchFamily="34" charset="0"/>
              <a:buChar char="•"/>
            </a:pPr>
            <a:r>
              <a:rPr lang="en-GB" sz="2800" dirty="0" smtClean="0"/>
              <a:t>Changes to the curriculum and exam system</a:t>
            </a:r>
            <a:r>
              <a:rPr lang="en-GB" sz="2800" dirty="0" smtClean="0">
                <a:latin typeface="Calibri" pitchFamily="34" charset="0"/>
              </a:rPr>
              <a:t/>
            </a:r>
            <a:br>
              <a:rPr lang="en-GB" sz="2800" dirty="0" smtClean="0">
                <a:latin typeface="Calibri" pitchFamily="34" charset="0"/>
              </a:rPr>
            </a:br>
            <a:endParaRPr lang="en-GB" sz="2800" dirty="0"/>
          </a:p>
        </p:txBody>
      </p:sp>
    </p:spTree>
    <p:extLst>
      <p:ext uri="{BB962C8B-B14F-4D97-AF65-F5344CB8AC3E}">
        <p14:creationId xmlns:p14="http://schemas.microsoft.com/office/powerpoint/2010/main" val="236826703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73261"/>
            <a:ext cx="7702550" cy="455395"/>
          </a:xfrm>
        </p:spPr>
        <p:txBody>
          <a:bodyPr>
            <a:normAutofit fontScale="90000"/>
          </a:bodyPr>
          <a:lstStyle/>
          <a:p>
            <a:r>
              <a:rPr lang="en-GB" dirty="0" smtClean="0"/>
              <a:t/>
            </a:r>
            <a:br>
              <a:rPr lang="en-GB" dirty="0" smtClean="0"/>
            </a:br>
            <a:r>
              <a:rPr lang="en-GB" dirty="0" smtClean="0"/>
              <a:t>Inspection Outcomes</a:t>
            </a:r>
            <a:r>
              <a:rPr lang="en-GB" dirty="0"/>
              <a:t/>
            </a:r>
            <a:br>
              <a:rPr lang="en-GB" dirty="0"/>
            </a:br>
            <a:endParaRPr lang="en-GB" dirty="0"/>
          </a:p>
        </p:txBody>
      </p:sp>
      <p:sp>
        <p:nvSpPr>
          <p:cNvPr id="3" name="Content Placeholder 2"/>
          <p:cNvSpPr>
            <a:spLocks noGrp="1"/>
          </p:cNvSpPr>
          <p:nvPr>
            <p:ph idx="1"/>
          </p:nvPr>
        </p:nvSpPr>
        <p:spPr>
          <a:xfrm>
            <a:off x="683568" y="1010659"/>
            <a:ext cx="8062664" cy="3451307"/>
          </a:xfrm>
        </p:spPr>
        <p:txBody>
          <a:bodyPr>
            <a:normAutofit/>
          </a:bodyPr>
          <a:lstStyle/>
          <a:p>
            <a:pPr>
              <a:buFont typeface="Arial" pitchFamily="34" charset="0"/>
              <a:buChar char="•"/>
            </a:pPr>
            <a:r>
              <a:rPr lang="en-GB" sz="2800" dirty="0" smtClean="0"/>
              <a:t>93.4% of primary aged pupils attend good or outstanding schools; 82.4% secondary aged pupils attend good or outstanding schools</a:t>
            </a:r>
          </a:p>
          <a:p>
            <a:pPr>
              <a:buFont typeface="Arial" pitchFamily="34" charset="0"/>
              <a:buChar char="•"/>
            </a:pPr>
            <a:r>
              <a:rPr lang="en-GB" sz="2800" dirty="0" smtClean="0"/>
              <a:t>5 schools are inadequate</a:t>
            </a:r>
          </a:p>
          <a:p>
            <a:pPr>
              <a:buFont typeface="Arial" pitchFamily="34" charset="0"/>
              <a:buChar char="•"/>
            </a:pPr>
            <a:endParaRPr lang="en-GB" dirty="0"/>
          </a:p>
          <a:p>
            <a:pPr marL="0" indent="0">
              <a:buNone/>
            </a:pPr>
            <a:r>
              <a:rPr lang="en-GB" sz="1800" i="1" dirty="0" err="1" smtClean="0"/>
              <a:t>Watchsted</a:t>
            </a:r>
            <a:r>
              <a:rPr lang="en-GB" sz="1800" i="1" dirty="0" smtClean="0"/>
              <a:t> 01.03.2018</a:t>
            </a:r>
            <a:endParaRPr lang="en-GB" sz="1800" i="1" dirty="0"/>
          </a:p>
        </p:txBody>
      </p:sp>
    </p:spTree>
    <p:extLst>
      <p:ext uri="{BB962C8B-B14F-4D97-AF65-F5344CB8AC3E}">
        <p14:creationId xmlns:p14="http://schemas.microsoft.com/office/powerpoint/2010/main" val="320836116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154584763"/>
              </p:ext>
            </p:extLst>
          </p:nvPr>
        </p:nvGraphicFramePr>
        <p:xfrm>
          <a:off x="976825" y="420538"/>
          <a:ext cx="6189345" cy="1269716"/>
        </p:xfrm>
        <a:graphic>
          <a:graphicData uri="http://schemas.openxmlformats.org/drawingml/2006/table">
            <a:tbl>
              <a:tblPr firstRow="1" firstCol="1" bandRow="1">
                <a:tableStyleId>{5C22544A-7EE6-4342-B048-85BDC9FD1C3A}</a:tableStyleId>
              </a:tblPr>
              <a:tblGrid>
                <a:gridCol w="2949848"/>
                <a:gridCol w="3239497"/>
              </a:tblGrid>
              <a:tr h="382763">
                <a:tc>
                  <a:txBody>
                    <a:bodyPr/>
                    <a:lstStyle/>
                    <a:p>
                      <a:pPr>
                        <a:lnSpc>
                          <a:spcPct val="115000"/>
                        </a:lnSpc>
                        <a:spcAft>
                          <a:spcPts val="0"/>
                        </a:spcAft>
                      </a:pPr>
                      <a:r>
                        <a:rPr lang="en-GB" sz="1100" dirty="0">
                          <a:solidFill>
                            <a:schemeClr val="tx2"/>
                          </a:solidFill>
                          <a:effectLst/>
                        </a:rPr>
                        <a:t>Number of primary schools in Gloucestershire</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dirty="0">
                          <a:solidFill>
                            <a:schemeClr val="tx2"/>
                          </a:solidFill>
                          <a:effectLst/>
                        </a:rPr>
                        <a:t>248</a:t>
                      </a:r>
                      <a:endParaRPr lang="en-GB" sz="1100"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382763">
                <a:tc>
                  <a:txBody>
                    <a:bodyPr/>
                    <a:lstStyle/>
                    <a:p>
                      <a:pPr>
                        <a:lnSpc>
                          <a:spcPct val="115000"/>
                        </a:lnSpc>
                        <a:spcAft>
                          <a:spcPts val="0"/>
                        </a:spcAft>
                      </a:pPr>
                      <a:r>
                        <a:rPr lang="en-GB" sz="1100" dirty="0">
                          <a:solidFill>
                            <a:schemeClr val="tx2"/>
                          </a:solidFill>
                          <a:effectLst/>
                        </a:rPr>
                        <a:t>Number of maintained primary schools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199</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252095">
                <a:tc>
                  <a:txBody>
                    <a:bodyPr/>
                    <a:lstStyle/>
                    <a:p>
                      <a:pPr>
                        <a:lnSpc>
                          <a:spcPct val="115000"/>
                        </a:lnSpc>
                        <a:spcAft>
                          <a:spcPts val="0"/>
                        </a:spcAft>
                      </a:pPr>
                      <a:r>
                        <a:rPr lang="en-GB" sz="1100" dirty="0">
                          <a:solidFill>
                            <a:schemeClr val="tx2"/>
                          </a:solidFill>
                          <a:effectLst/>
                        </a:rPr>
                        <a:t>Number of primary academies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46</a:t>
                      </a:r>
                      <a:r>
                        <a:rPr lang="en-GB" sz="1100" dirty="0">
                          <a:solidFill>
                            <a:schemeClr val="tx2"/>
                          </a:solidFill>
                          <a:effectLst/>
                        </a:rPr>
                        <a:t> </a:t>
                      </a:r>
                      <a:endParaRPr lang="en-GB" sz="1100"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252095">
                <a:tc>
                  <a:txBody>
                    <a:bodyPr/>
                    <a:lstStyle/>
                    <a:p>
                      <a:pPr>
                        <a:lnSpc>
                          <a:spcPct val="115000"/>
                        </a:lnSpc>
                        <a:spcAft>
                          <a:spcPts val="0"/>
                        </a:spcAft>
                      </a:pPr>
                      <a:r>
                        <a:rPr lang="en-GB" sz="1100" dirty="0">
                          <a:solidFill>
                            <a:schemeClr val="tx2"/>
                          </a:solidFill>
                          <a:effectLst/>
                        </a:rPr>
                        <a:t>Number of primary free schools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3</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62147536"/>
              </p:ext>
            </p:extLst>
          </p:nvPr>
        </p:nvGraphicFramePr>
        <p:xfrm>
          <a:off x="976825" y="1428919"/>
          <a:ext cx="6189345" cy="1269716"/>
        </p:xfrm>
        <a:graphic>
          <a:graphicData uri="http://schemas.openxmlformats.org/drawingml/2006/table">
            <a:tbl>
              <a:tblPr firstRow="1" firstCol="1" bandRow="1">
                <a:tableStyleId>{5C22544A-7EE6-4342-B048-85BDC9FD1C3A}</a:tableStyleId>
              </a:tblPr>
              <a:tblGrid>
                <a:gridCol w="2949848"/>
                <a:gridCol w="3239497"/>
              </a:tblGrid>
              <a:tr h="382763">
                <a:tc>
                  <a:txBody>
                    <a:bodyPr/>
                    <a:lstStyle/>
                    <a:p>
                      <a:pPr>
                        <a:lnSpc>
                          <a:spcPct val="115000"/>
                        </a:lnSpc>
                        <a:spcAft>
                          <a:spcPts val="0"/>
                        </a:spcAft>
                      </a:pPr>
                      <a:r>
                        <a:rPr lang="en-GB" sz="1100" dirty="0">
                          <a:solidFill>
                            <a:schemeClr val="tx2"/>
                          </a:solidFill>
                          <a:effectLst/>
                        </a:rPr>
                        <a:t>Number of secondary schools in Gloucestershire</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40 </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382763">
                <a:tc>
                  <a:txBody>
                    <a:bodyPr/>
                    <a:lstStyle/>
                    <a:p>
                      <a:pPr>
                        <a:lnSpc>
                          <a:spcPct val="115000"/>
                        </a:lnSpc>
                        <a:spcAft>
                          <a:spcPts val="0"/>
                        </a:spcAft>
                      </a:pPr>
                      <a:r>
                        <a:rPr lang="en-GB" sz="1100" dirty="0">
                          <a:solidFill>
                            <a:schemeClr val="tx2"/>
                          </a:solidFill>
                          <a:effectLst/>
                        </a:rPr>
                        <a:t>Number of maintained secondary schools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5</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252095">
                <a:tc>
                  <a:txBody>
                    <a:bodyPr/>
                    <a:lstStyle/>
                    <a:p>
                      <a:pPr>
                        <a:lnSpc>
                          <a:spcPct val="115000"/>
                        </a:lnSpc>
                        <a:spcAft>
                          <a:spcPts val="0"/>
                        </a:spcAft>
                      </a:pPr>
                      <a:r>
                        <a:rPr lang="en-GB" sz="1100" dirty="0">
                          <a:solidFill>
                            <a:schemeClr val="tx2"/>
                          </a:solidFill>
                          <a:effectLst/>
                        </a:rPr>
                        <a:t>Number of secondary academies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34</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252095">
                <a:tc>
                  <a:txBody>
                    <a:bodyPr/>
                    <a:lstStyle/>
                    <a:p>
                      <a:pPr>
                        <a:lnSpc>
                          <a:spcPct val="115000"/>
                        </a:lnSpc>
                        <a:spcAft>
                          <a:spcPts val="0"/>
                        </a:spcAft>
                      </a:pPr>
                      <a:r>
                        <a:rPr lang="en-GB" sz="1100" dirty="0">
                          <a:solidFill>
                            <a:schemeClr val="tx2"/>
                          </a:solidFill>
                          <a:effectLst/>
                        </a:rPr>
                        <a:t>Number of secondary free schools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1</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43402403"/>
              </p:ext>
            </p:extLst>
          </p:nvPr>
        </p:nvGraphicFramePr>
        <p:xfrm>
          <a:off x="976825" y="2476501"/>
          <a:ext cx="6189345" cy="1269716"/>
        </p:xfrm>
        <a:graphic>
          <a:graphicData uri="http://schemas.openxmlformats.org/drawingml/2006/table">
            <a:tbl>
              <a:tblPr firstRow="1" firstCol="1" bandRow="1">
                <a:tableStyleId>{5C22544A-7EE6-4342-B048-85BDC9FD1C3A}</a:tableStyleId>
              </a:tblPr>
              <a:tblGrid>
                <a:gridCol w="2949848"/>
                <a:gridCol w="3239497"/>
              </a:tblGrid>
              <a:tr h="382763">
                <a:tc>
                  <a:txBody>
                    <a:bodyPr/>
                    <a:lstStyle/>
                    <a:p>
                      <a:pPr>
                        <a:lnSpc>
                          <a:spcPct val="115000"/>
                        </a:lnSpc>
                        <a:spcAft>
                          <a:spcPts val="0"/>
                        </a:spcAft>
                      </a:pPr>
                      <a:r>
                        <a:rPr lang="en-GB" sz="1100" dirty="0">
                          <a:solidFill>
                            <a:schemeClr val="tx2"/>
                          </a:solidFill>
                          <a:effectLst/>
                        </a:rPr>
                        <a:t>Number of special schools in Gloucestershire</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dirty="0">
                          <a:solidFill>
                            <a:schemeClr val="tx2"/>
                          </a:solidFill>
                          <a:effectLst/>
                        </a:rPr>
                        <a:t>11</a:t>
                      </a:r>
                      <a:endParaRPr lang="en-GB" sz="1100"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382763">
                <a:tc>
                  <a:txBody>
                    <a:bodyPr/>
                    <a:lstStyle/>
                    <a:p>
                      <a:pPr>
                        <a:lnSpc>
                          <a:spcPct val="115000"/>
                        </a:lnSpc>
                        <a:spcAft>
                          <a:spcPts val="0"/>
                        </a:spcAft>
                      </a:pPr>
                      <a:r>
                        <a:rPr lang="en-GB" sz="1100" dirty="0">
                          <a:solidFill>
                            <a:schemeClr val="tx2"/>
                          </a:solidFill>
                          <a:effectLst/>
                        </a:rPr>
                        <a:t>Number of maintained special schools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8</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252095">
                <a:tc>
                  <a:txBody>
                    <a:bodyPr/>
                    <a:lstStyle/>
                    <a:p>
                      <a:pPr>
                        <a:lnSpc>
                          <a:spcPct val="115000"/>
                        </a:lnSpc>
                        <a:spcAft>
                          <a:spcPts val="0"/>
                        </a:spcAft>
                      </a:pPr>
                      <a:r>
                        <a:rPr lang="en-GB" sz="1100" dirty="0">
                          <a:solidFill>
                            <a:schemeClr val="tx2"/>
                          </a:solidFill>
                          <a:effectLst/>
                        </a:rPr>
                        <a:t>Number of special academies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3</a:t>
                      </a:r>
                      <a:endParaRPr lang="en-GB" sz="1100" b="1"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252095">
                <a:tc>
                  <a:txBody>
                    <a:bodyPr/>
                    <a:lstStyle/>
                    <a:p>
                      <a:pPr>
                        <a:lnSpc>
                          <a:spcPct val="115000"/>
                        </a:lnSpc>
                        <a:spcAft>
                          <a:spcPts val="0"/>
                        </a:spcAft>
                      </a:pPr>
                      <a:r>
                        <a:rPr lang="en-GB" sz="1100" dirty="0">
                          <a:solidFill>
                            <a:schemeClr val="tx2"/>
                          </a:solidFill>
                          <a:effectLst/>
                        </a:rPr>
                        <a:t>Number of special free schools</a:t>
                      </a:r>
                      <a:endParaRPr lang="en-GB" sz="11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100" b="1" dirty="0">
                          <a:solidFill>
                            <a:schemeClr val="tx2"/>
                          </a:solidFill>
                          <a:effectLst/>
                        </a:rPr>
                        <a:t>1</a:t>
                      </a:r>
                      <a:r>
                        <a:rPr lang="en-GB" sz="1100" dirty="0">
                          <a:solidFill>
                            <a:schemeClr val="tx2"/>
                          </a:solidFill>
                          <a:effectLst/>
                        </a:rPr>
                        <a:t> </a:t>
                      </a:r>
                      <a:endParaRPr lang="en-GB" sz="1100"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04703774"/>
              </p:ext>
            </p:extLst>
          </p:nvPr>
        </p:nvGraphicFramePr>
        <p:xfrm>
          <a:off x="976825" y="3502995"/>
          <a:ext cx="6189345" cy="672719"/>
        </p:xfrm>
        <a:graphic>
          <a:graphicData uri="http://schemas.openxmlformats.org/drawingml/2006/table">
            <a:tbl>
              <a:tblPr firstRow="1" firstCol="1" bandRow="1">
                <a:tableStyleId>{5C22544A-7EE6-4342-B048-85BDC9FD1C3A}</a:tableStyleId>
              </a:tblPr>
              <a:tblGrid>
                <a:gridCol w="2949848"/>
                <a:gridCol w="3239497"/>
              </a:tblGrid>
              <a:tr h="252095">
                <a:tc>
                  <a:txBody>
                    <a:bodyPr/>
                    <a:lstStyle/>
                    <a:p>
                      <a:pPr>
                        <a:lnSpc>
                          <a:spcPct val="115000"/>
                        </a:lnSpc>
                        <a:spcAft>
                          <a:spcPts val="0"/>
                        </a:spcAft>
                      </a:pPr>
                      <a:r>
                        <a:rPr lang="en-GB" sz="1200" dirty="0">
                          <a:solidFill>
                            <a:schemeClr val="tx2"/>
                          </a:solidFill>
                          <a:effectLst/>
                        </a:rPr>
                        <a:t>Number of free schools</a:t>
                      </a:r>
                      <a:endParaRPr lang="en-GB" sz="12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200" dirty="0">
                          <a:solidFill>
                            <a:schemeClr val="tx2"/>
                          </a:solidFill>
                          <a:effectLst/>
                        </a:rPr>
                        <a:t>5 (3 primary, 1 APS,  1 UTC)</a:t>
                      </a:r>
                      <a:endParaRPr lang="en-GB" sz="1200"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r h="382763">
                <a:tc>
                  <a:txBody>
                    <a:bodyPr/>
                    <a:lstStyle/>
                    <a:p>
                      <a:pPr>
                        <a:lnSpc>
                          <a:spcPct val="115000"/>
                        </a:lnSpc>
                        <a:spcAft>
                          <a:spcPts val="0"/>
                        </a:spcAft>
                      </a:pPr>
                      <a:r>
                        <a:rPr lang="en-GB" sz="1200" dirty="0">
                          <a:solidFill>
                            <a:schemeClr val="tx2"/>
                          </a:solidFill>
                          <a:effectLst/>
                        </a:rPr>
                        <a:t>Number of alternative provision schools</a:t>
                      </a:r>
                      <a:endParaRPr lang="en-GB" sz="1200" dirty="0">
                        <a:solidFill>
                          <a:schemeClr val="tx2"/>
                        </a:solidFill>
                        <a:effectLst/>
                        <a:latin typeface="Calibri"/>
                        <a:ea typeface="Calibri"/>
                        <a:cs typeface="Times New Roman"/>
                      </a:endParaRPr>
                    </a:p>
                  </a:txBody>
                  <a:tcPr marL="68580" marR="68580" marT="0" marB="0" anchor="ctr"/>
                </a:tc>
                <a:tc>
                  <a:txBody>
                    <a:bodyPr/>
                    <a:lstStyle/>
                    <a:p>
                      <a:pPr>
                        <a:lnSpc>
                          <a:spcPct val="115000"/>
                        </a:lnSpc>
                        <a:spcAft>
                          <a:spcPts val="0"/>
                        </a:spcAft>
                      </a:pPr>
                      <a:r>
                        <a:rPr lang="en-GB" sz="1200" b="1" dirty="0">
                          <a:solidFill>
                            <a:schemeClr val="tx2"/>
                          </a:solidFill>
                          <a:effectLst/>
                        </a:rPr>
                        <a:t>5</a:t>
                      </a:r>
                      <a:r>
                        <a:rPr lang="en-GB" sz="1200" dirty="0">
                          <a:solidFill>
                            <a:schemeClr val="tx2"/>
                          </a:solidFill>
                          <a:effectLst/>
                        </a:rPr>
                        <a:t> (</a:t>
                      </a:r>
                      <a:r>
                        <a:rPr lang="en-GB" sz="1200" dirty="0" err="1">
                          <a:solidFill>
                            <a:schemeClr val="tx2"/>
                          </a:solidFill>
                          <a:effectLst/>
                        </a:rPr>
                        <a:t>inc</a:t>
                      </a:r>
                      <a:r>
                        <a:rPr lang="en-GB" sz="1200" dirty="0">
                          <a:solidFill>
                            <a:schemeClr val="tx2"/>
                          </a:solidFill>
                          <a:effectLst/>
                        </a:rPr>
                        <a:t> 1 free school and Hospital Education Service)</a:t>
                      </a:r>
                      <a:endParaRPr lang="en-GB" sz="1200" dirty="0">
                        <a:solidFill>
                          <a:schemeClr val="tx2"/>
                        </a:solidFill>
                        <a:effectLst/>
                        <a:latin typeface="Calibri"/>
                        <a:ea typeface="Calibri"/>
                        <a:cs typeface="Times New Roman"/>
                      </a:endParaRPr>
                    </a:p>
                  </a:txBody>
                  <a:tcPr marL="68580" marR="68580" marT="0" marB="0" anchor="ctr">
                    <a:solidFill>
                      <a:schemeClr val="bg1">
                        <a:lumMod val="75000"/>
                      </a:schemeClr>
                    </a:solidFill>
                  </a:tcPr>
                </a:tc>
              </a:tr>
            </a:tbl>
          </a:graphicData>
        </a:graphic>
      </p:graphicFrame>
    </p:spTree>
    <p:extLst>
      <p:ext uri="{BB962C8B-B14F-4D97-AF65-F5344CB8AC3E}">
        <p14:creationId xmlns:p14="http://schemas.microsoft.com/office/powerpoint/2010/main" val="4248689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9872" y="1641204"/>
            <a:ext cx="2160240" cy="8100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School</a:t>
            </a:r>
          </a:p>
          <a:p>
            <a:pPr algn="ctr"/>
            <a:r>
              <a:rPr lang="en-GB" dirty="0" smtClean="0">
                <a:solidFill>
                  <a:prstClr val="white"/>
                </a:solidFill>
              </a:rPr>
              <a:t>Improvement</a:t>
            </a:r>
            <a:endParaRPr lang="en-GB" dirty="0">
              <a:solidFill>
                <a:prstClr val="white"/>
              </a:solidFill>
            </a:endParaRPr>
          </a:p>
        </p:txBody>
      </p:sp>
      <p:sp>
        <p:nvSpPr>
          <p:cNvPr id="9" name="TextBox 8"/>
          <p:cNvSpPr txBox="1"/>
          <p:nvPr/>
        </p:nvSpPr>
        <p:spPr>
          <a:xfrm flipV="1">
            <a:off x="6372200" y="1183651"/>
            <a:ext cx="1592560" cy="369332"/>
          </a:xfrm>
          <a:prstGeom prst="rect">
            <a:avLst/>
          </a:prstGeom>
          <a:noFill/>
        </p:spPr>
        <p:txBody>
          <a:bodyPr wrap="square" rtlCol="0">
            <a:spAutoFit/>
          </a:bodyPr>
          <a:lstStyle/>
          <a:p>
            <a:endParaRPr lang="en-GB" dirty="0">
              <a:solidFill>
                <a:srgbClr val="0A387A"/>
              </a:solidFill>
            </a:endParaRPr>
          </a:p>
        </p:txBody>
      </p:sp>
      <p:sp>
        <p:nvSpPr>
          <p:cNvPr id="10" name="Rectangle 9"/>
          <p:cNvSpPr/>
          <p:nvPr/>
        </p:nvSpPr>
        <p:spPr>
          <a:xfrm>
            <a:off x="467544" y="841808"/>
            <a:ext cx="2088232" cy="594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Targeted Support Teams</a:t>
            </a:r>
          </a:p>
        </p:txBody>
      </p:sp>
      <p:sp>
        <p:nvSpPr>
          <p:cNvPr id="11" name="Rectangle 10"/>
          <p:cNvSpPr/>
          <p:nvPr/>
        </p:nvSpPr>
        <p:spPr>
          <a:xfrm>
            <a:off x="6228184" y="2073252"/>
            <a:ext cx="2304256"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prstClr val="white"/>
                </a:solidFill>
              </a:rPr>
              <a:t>GlosED directory of providers</a:t>
            </a:r>
            <a:endParaRPr lang="en-GB" sz="2000" dirty="0">
              <a:solidFill>
                <a:prstClr val="white"/>
              </a:solidFill>
            </a:endParaRPr>
          </a:p>
        </p:txBody>
      </p:sp>
      <p:sp>
        <p:nvSpPr>
          <p:cNvPr id="12" name="Rectangle 11"/>
          <p:cNvSpPr/>
          <p:nvPr/>
        </p:nvSpPr>
        <p:spPr>
          <a:xfrm>
            <a:off x="6156176" y="2937348"/>
            <a:ext cx="2376264" cy="91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prstClr val="white"/>
                </a:solidFill>
              </a:rPr>
              <a:t>Other providers</a:t>
            </a:r>
          </a:p>
          <a:p>
            <a:pPr algn="ctr"/>
            <a:r>
              <a:rPr lang="en-US" sz="2000" dirty="0">
                <a:solidFill>
                  <a:prstClr val="white"/>
                </a:solidFill>
              </a:rPr>
              <a:t>i</a:t>
            </a:r>
            <a:r>
              <a:rPr lang="en-GB" sz="2000" dirty="0" err="1" smtClean="0">
                <a:solidFill>
                  <a:prstClr val="white"/>
                </a:solidFill>
              </a:rPr>
              <a:t>nc</a:t>
            </a:r>
            <a:r>
              <a:rPr lang="en-GB" sz="2000" dirty="0" smtClean="0">
                <a:solidFill>
                  <a:prstClr val="white"/>
                </a:solidFill>
              </a:rPr>
              <a:t> teaching schools</a:t>
            </a:r>
            <a:endParaRPr lang="en-GB" sz="2000" dirty="0">
              <a:solidFill>
                <a:prstClr val="white"/>
              </a:solidFill>
            </a:endParaRPr>
          </a:p>
        </p:txBody>
      </p:sp>
      <p:sp>
        <p:nvSpPr>
          <p:cNvPr id="13" name="Rectangle 12"/>
          <p:cNvSpPr/>
          <p:nvPr/>
        </p:nvSpPr>
        <p:spPr>
          <a:xfrm>
            <a:off x="3491880" y="3153372"/>
            <a:ext cx="1872208" cy="594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HR &amp; Finance</a:t>
            </a:r>
            <a:endParaRPr lang="en-GB" dirty="0">
              <a:solidFill>
                <a:prstClr val="white"/>
              </a:solidFill>
            </a:endParaRPr>
          </a:p>
        </p:txBody>
      </p:sp>
      <p:sp>
        <p:nvSpPr>
          <p:cNvPr id="14" name="Rectangle 13"/>
          <p:cNvSpPr/>
          <p:nvPr/>
        </p:nvSpPr>
        <p:spPr>
          <a:xfrm>
            <a:off x="971600" y="3369396"/>
            <a:ext cx="2016224"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Headteachers &amp; Governors</a:t>
            </a:r>
            <a:endParaRPr lang="en-GB" dirty="0">
              <a:solidFill>
                <a:prstClr val="white"/>
              </a:solidFill>
            </a:endParaRPr>
          </a:p>
        </p:txBody>
      </p:sp>
      <p:sp>
        <p:nvSpPr>
          <p:cNvPr id="15" name="Rectangle 14"/>
          <p:cNvSpPr/>
          <p:nvPr/>
        </p:nvSpPr>
        <p:spPr>
          <a:xfrm>
            <a:off x="395536" y="1641204"/>
            <a:ext cx="2088232" cy="918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prstClr val="white"/>
                </a:solidFill>
              </a:rPr>
              <a:t>Healthy Living &amp; Learning &amp; Online Pupil Survey</a:t>
            </a:r>
            <a:endParaRPr lang="en-GB" sz="2000" dirty="0">
              <a:solidFill>
                <a:prstClr val="white"/>
              </a:solidFill>
            </a:endParaRPr>
          </a:p>
        </p:txBody>
      </p:sp>
      <p:sp>
        <p:nvSpPr>
          <p:cNvPr id="16" name="Rectangle 15"/>
          <p:cNvSpPr/>
          <p:nvPr/>
        </p:nvSpPr>
        <p:spPr>
          <a:xfrm>
            <a:off x="3491880" y="453072"/>
            <a:ext cx="1872208" cy="594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Data &amp;</a:t>
            </a:r>
          </a:p>
          <a:p>
            <a:pPr algn="ctr"/>
            <a:r>
              <a:rPr lang="en-GB" dirty="0" smtClean="0">
                <a:solidFill>
                  <a:prstClr val="white"/>
                </a:solidFill>
              </a:rPr>
              <a:t>Information</a:t>
            </a:r>
            <a:endParaRPr lang="en-GB" dirty="0">
              <a:solidFill>
                <a:prstClr val="white"/>
              </a:solidFill>
            </a:endParaRPr>
          </a:p>
        </p:txBody>
      </p:sp>
      <p:sp>
        <p:nvSpPr>
          <p:cNvPr id="17" name="Rectangle 16"/>
          <p:cNvSpPr/>
          <p:nvPr/>
        </p:nvSpPr>
        <p:spPr>
          <a:xfrm>
            <a:off x="1115616" y="237048"/>
            <a:ext cx="1584176" cy="37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Safeguarding</a:t>
            </a:r>
            <a:endParaRPr lang="en-GB" dirty="0">
              <a:solidFill>
                <a:prstClr val="white"/>
              </a:solidFill>
            </a:endParaRPr>
          </a:p>
        </p:txBody>
      </p:sp>
      <p:cxnSp>
        <p:nvCxnSpPr>
          <p:cNvPr id="20" name="Straight Arrow Connector 19"/>
          <p:cNvCxnSpPr>
            <a:stCxn id="17" idx="3"/>
          </p:cNvCxnSpPr>
          <p:nvPr/>
        </p:nvCxnSpPr>
        <p:spPr>
          <a:xfrm>
            <a:off x="2699792" y="426071"/>
            <a:ext cx="1008112" cy="121513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6" idx="1"/>
          </p:cNvCxnSpPr>
          <p:nvPr/>
        </p:nvCxnSpPr>
        <p:spPr>
          <a:xfrm flipV="1">
            <a:off x="2483768" y="2046251"/>
            <a:ext cx="936104" cy="27003"/>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3"/>
          </p:cNvCxnSpPr>
          <p:nvPr/>
        </p:nvCxnSpPr>
        <p:spPr>
          <a:xfrm flipV="1">
            <a:off x="2483768" y="2451294"/>
            <a:ext cx="936104" cy="54006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3" idx="0"/>
          </p:cNvCxnSpPr>
          <p:nvPr/>
        </p:nvCxnSpPr>
        <p:spPr>
          <a:xfrm flipV="1">
            <a:off x="4427984" y="2451294"/>
            <a:ext cx="0" cy="70207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6" idx="2"/>
          </p:cNvCxnSpPr>
          <p:nvPr/>
        </p:nvCxnSpPr>
        <p:spPr>
          <a:xfrm>
            <a:off x="4427984" y="1047138"/>
            <a:ext cx="0" cy="594066"/>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1"/>
          </p:cNvCxnSpPr>
          <p:nvPr/>
        </p:nvCxnSpPr>
        <p:spPr>
          <a:xfrm flipH="1">
            <a:off x="5580112" y="1479186"/>
            <a:ext cx="648072" cy="27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1" idx="1"/>
          </p:cNvCxnSpPr>
          <p:nvPr/>
        </p:nvCxnSpPr>
        <p:spPr>
          <a:xfrm flipH="1" flipV="1">
            <a:off x="5580112" y="2127258"/>
            <a:ext cx="648072" cy="2160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580112" y="2451294"/>
            <a:ext cx="504056" cy="54006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76117" y="4009131"/>
            <a:ext cx="8320137" cy="369332"/>
          </a:xfrm>
          <a:prstGeom prst="rect">
            <a:avLst/>
          </a:prstGeom>
          <a:noFill/>
        </p:spPr>
        <p:txBody>
          <a:bodyPr wrap="square" rtlCol="0">
            <a:spAutoFit/>
          </a:bodyPr>
          <a:lstStyle/>
          <a:p>
            <a:r>
              <a:rPr lang="en-GB" dirty="0" smtClean="0">
                <a:solidFill>
                  <a:srgbClr val="0A387A"/>
                </a:solidFill>
              </a:rPr>
              <a:t>Relationships               			  Partnership					Influence</a:t>
            </a:r>
            <a:endParaRPr lang="en-GB" dirty="0">
              <a:solidFill>
                <a:srgbClr val="0A387A"/>
              </a:solidFill>
            </a:endParaRPr>
          </a:p>
        </p:txBody>
      </p:sp>
      <p:sp>
        <p:nvSpPr>
          <p:cNvPr id="22" name="Rectangle 21"/>
          <p:cNvSpPr/>
          <p:nvPr/>
        </p:nvSpPr>
        <p:spPr>
          <a:xfrm>
            <a:off x="6444208" y="291054"/>
            <a:ext cx="1728192" cy="594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External </a:t>
            </a:r>
          </a:p>
          <a:p>
            <a:pPr algn="ctr"/>
            <a:r>
              <a:rPr lang="en-GB" dirty="0" smtClean="0">
                <a:solidFill>
                  <a:prstClr val="white"/>
                </a:solidFill>
              </a:rPr>
              <a:t>Consultants</a:t>
            </a:r>
            <a:endParaRPr lang="en-GB" dirty="0">
              <a:solidFill>
                <a:prstClr val="white"/>
              </a:solidFill>
            </a:endParaRPr>
          </a:p>
        </p:txBody>
      </p:sp>
      <p:sp>
        <p:nvSpPr>
          <p:cNvPr id="24" name="Rectangle 23"/>
          <p:cNvSpPr/>
          <p:nvPr/>
        </p:nvSpPr>
        <p:spPr>
          <a:xfrm>
            <a:off x="6228184" y="1209156"/>
            <a:ext cx="2304256"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prstClr val="white"/>
                </a:solidFill>
              </a:rPr>
              <a:t>Inclusion Team</a:t>
            </a:r>
            <a:endParaRPr lang="en-GB" sz="2000" dirty="0">
              <a:solidFill>
                <a:prstClr val="white"/>
              </a:solidFill>
            </a:endParaRPr>
          </a:p>
        </p:txBody>
      </p:sp>
      <p:sp>
        <p:nvSpPr>
          <p:cNvPr id="25" name="Rectangle 24"/>
          <p:cNvSpPr/>
          <p:nvPr/>
        </p:nvSpPr>
        <p:spPr>
          <a:xfrm>
            <a:off x="467544" y="2721324"/>
            <a:ext cx="2016224"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prstClr val="white"/>
                </a:solidFill>
              </a:rPr>
              <a:t>Early Help &amp; Families First</a:t>
            </a:r>
            <a:endParaRPr lang="en-GB" dirty="0">
              <a:solidFill>
                <a:prstClr val="white"/>
              </a:solidFill>
            </a:endParaRPr>
          </a:p>
        </p:txBody>
      </p:sp>
      <p:cxnSp>
        <p:nvCxnSpPr>
          <p:cNvPr id="32" name="Straight Arrow Connector 31"/>
          <p:cNvCxnSpPr/>
          <p:nvPr/>
        </p:nvCxnSpPr>
        <p:spPr>
          <a:xfrm flipH="1">
            <a:off x="5220072" y="615090"/>
            <a:ext cx="1224136" cy="102611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555776" y="1182154"/>
            <a:ext cx="864096" cy="62106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627784" y="2451294"/>
            <a:ext cx="1224136" cy="918102"/>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921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Agenda</a:t>
            </a:r>
            <a:endParaRPr lang="en-GB" dirty="0"/>
          </a:p>
        </p:txBody>
      </p:sp>
      <p:sp>
        <p:nvSpPr>
          <p:cNvPr id="3" name="Subtitle 2"/>
          <p:cNvSpPr>
            <a:spLocks noGrp="1"/>
          </p:cNvSpPr>
          <p:nvPr>
            <p:ph type="subTitle" idx="1"/>
          </p:nvPr>
        </p:nvSpPr>
        <p:spPr>
          <a:xfrm>
            <a:off x="468000" y="1231394"/>
            <a:ext cx="8208000" cy="3070985"/>
          </a:xfrm>
        </p:spPr>
        <p:txBody>
          <a:bodyPr>
            <a:noAutofit/>
          </a:bodyPr>
          <a:lstStyle/>
          <a:p>
            <a:r>
              <a:rPr lang="en-GB" dirty="0" smtClean="0"/>
              <a:t>National and Local Updates</a:t>
            </a:r>
          </a:p>
          <a:p>
            <a:endParaRPr lang="en-GB" sz="1200" dirty="0" smtClean="0"/>
          </a:p>
          <a:p>
            <a:r>
              <a:rPr lang="en-GB" dirty="0" smtClean="0"/>
              <a:t>Closing the Gap</a:t>
            </a:r>
          </a:p>
          <a:p>
            <a:endParaRPr lang="en-GB" sz="1200" dirty="0" smtClean="0"/>
          </a:p>
          <a:p>
            <a:r>
              <a:rPr lang="en-GB" dirty="0" smtClean="0"/>
              <a:t>Governance</a:t>
            </a:r>
          </a:p>
          <a:p>
            <a:endParaRPr lang="en-GB" sz="1200" dirty="0" smtClean="0"/>
          </a:p>
          <a:p>
            <a:r>
              <a:rPr lang="en-GB" dirty="0" smtClean="0"/>
              <a:t>Assessment and Curriculum</a:t>
            </a:r>
          </a:p>
          <a:p>
            <a:endParaRPr lang="en-GB" sz="1200" dirty="0" smtClean="0"/>
          </a:p>
          <a:p>
            <a:r>
              <a:rPr lang="en-GB" dirty="0" smtClean="0"/>
              <a:t>EYFS</a:t>
            </a:r>
            <a:endParaRPr lang="en-GB" dirty="0"/>
          </a:p>
        </p:txBody>
      </p:sp>
    </p:spTree>
    <p:extLst>
      <p:ext uri="{BB962C8B-B14F-4D97-AF65-F5344CB8AC3E}">
        <p14:creationId xmlns:p14="http://schemas.microsoft.com/office/powerpoint/2010/main" val="3707444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545" t="20589" r="34682" b="6764"/>
          <a:stretch/>
        </p:blipFill>
        <p:spPr bwMode="auto">
          <a:xfrm>
            <a:off x="3051216" y="470336"/>
            <a:ext cx="2714523" cy="38533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98424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7504"/>
            <a:ext cx="7702550" cy="486054"/>
          </a:xfrm>
        </p:spPr>
        <p:txBody>
          <a:bodyPr>
            <a:normAutofit fontScale="90000"/>
          </a:bodyPr>
          <a:lstStyle/>
          <a:p>
            <a:r>
              <a:rPr lang="en-GB" dirty="0" smtClean="0"/>
              <a:t>Identification</a:t>
            </a:r>
            <a:endParaRPr lang="en-GB" dirty="0"/>
          </a:p>
        </p:txBody>
      </p:sp>
      <p:sp>
        <p:nvSpPr>
          <p:cNvPr id="3" name="Content Placeholder 2"/>
          <p:cNvSpPr>
            <a:spLocks noGrp="1"/>
          </p:cNvSpPr>
          <p:nvPr>
            <p:ph idx="1"/>
          </p:nvPr>
        </p:nvSpPr>
        <p:spPr>
          <a:xfrm>
            <a:off x="685800" y="843558"/>
            <a:ext cx="7702550" cy="3564396"/>
          </a:xfrm>
        </p:spPr>
        <p:txBody>
          <a:bodyPr>
            <a:normAutofit fontScale="92500" lnSpcReduction="20000"/>
          </a:bodyPr>
          <a:lstStyle/>
          <a:p>
            <a:pPr>
              <a:buFont typeface="Arial" pitchFamily="34" charset="0"/>
              <a:buChar char="•"/>
            </a:pPr>
            <a:r>
              <a:rPr lang="en-GB" sz="2400" dirty="0" smtClean="0"/>
              <a:t>Self-referral</a:t>
            </a:r>
          </a:p>
          <a:p>
            <a:pPr>
              <a:buFont typeface="Arial" pitchFamily="34" charset="0"/>
              <a:buChar char="•"/>
            </a:pPr>
            <a:r>
              <a:rPr lang="en-GB" sz="2400" dirty="0" smtClean="0"/>
              <a:t>Use of an Ofsted-style risk assessment model – performance data, distance from inspection </a:t>
            </a:r>
          </a:p>
          <a:p>
            <a:pPr>
              <a:buFont typeface="Arial" pitchFamily="34" charset="0"/>
              <a:buChar char="•"/>
            </a:pPr>
            <a:r>
              <a:rPr lang="en-GB" sz="2400" dirty="0" smtClean="0"/>
              <a:t>Scrutiny of data and information (e.g. Ofsted ratings and recommendations, pupil numbers, attendance and exclusion rates, governor vacancies, budget deficits, staff turnover) </a:t>
            </a:r>
          </a:p>
          <a:p>
            <a:pPr>
              <a:buFont typeface="Arial" pitchFamily="34" charset="0"/>
              <a:buChar char="•"/>
            </a:pPr>
            <a:r>
              <a:rPr lang="en-GB" sz="2400" dirty="0" smtClean="0"/>
              <a:t>Softer information – parental concerns, governor issues and queries, attendance/non-attendance at briefings</a:t>
            </a:r>
          </a:p>
          <a:p>
            <a:pPr>
              <a:buFont typeface="Arial" pitchFamily="34" charset="0"/>
              <a:buChar char="•"/>
            </a:pPr>
            <a:r>
              <a:rPr lang="en-GB" sz="2400" dirty="0" smtClean="0"/>
              <a:t>Reference to common characteristics of schools causing concern</a:t>
            </a:r>
            <a:endParaRPr lang="en-GB" sz="2400" dirty="0"/>
          </a:p>
        </p:txBody>
      </p:sp>
    </p:spTree>
    <p:extLst>
      <p:ext uri="{BB962C8B-B14F-4D97-AF65-F5344CB8AC3E}">
        <p14:creationId xmlns:p14="http://schemas.microsoft.com/office/powerpoint/2010/main" val="128846173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360" y="240274"/>
            <a:ext cx="8524056" cy="857250"/>
          </a:xfrm>
        </p:spPr>
        <p:txBody>
          <a:bodyPr>
            <a:noAutofit/>
          </a:bodyPr>
          <a:lstStyle/>
          <a:p>
            <a:r>
              <a:rPr lang="en-GB" sz="3200" dirty="0" smtClean="0"/>
              <a:t>Addressing school (and academy) under-performance and ensuring high standards</a:t>
            </a:r>
            <a:endParaRPr lang="en-GB" sz="3200" dirty="0"/>
          </a:p>
        </p:txBody>
      </p:sp>
      <p:sp>
        <p:nvSpPr>
          <p:cNvPr id="4" name="Text Placeholder 3"/>
          <p:cNvSpPr>
            <a:spLocks noGrp="1"/>
          </p:cNvSpPr>
          <p:nvPr>
            <p:ph type="body" idx="4294967295"/>
          </p:nvPr>
        </p:nvSpPr>
        <p:spPr>
          <a:xfrm>
            <a:off x="467544" y="1383619"/>
            <a:ext cx="4040188" cy="479822"/>
          </a:xfrm>
          <a:prstGeom prst="rect">
            <a:avLst/>
          </a:prstGeom>
        </p:spPr>
        <p:txBody>
          <a:bodyPr>
            <a:noAutofit/>
          </a:bodyPr>
          <a:lstStyle/>
          <a:p>
            <a:pPr marL="0" indent="0">
              <a:buNone/>
            </a:pPr>
            <a:r>
              <a:rPr lang="en-GB" sz="2800" dirty="0" smtClean="0">
                <a:solidFill>
                  <a:schemeClr val="accent1"/>
                </a:solidFill>
              </a:rPr>
              <a:t>Academies</a:t>
            </a:r>
            <a:r>
              <a:rPr lang="en-GB" sz="2800" dirty="0" smtClean="0">
                <a:solidFill>
                  <a:schemeClr val="accent1"/>
                </a:solidFill>
                <a:latin typeface="Calibri" pitchFamily="34" charset="0"/>
              </a:rPr>
              <a:t> </a:t>
            </a:r>
          </a:p>
        </p:txBody>
      </p:sp>
      <p:sp>
        <p:nvSpPr>
          <p:cNvPr id="5" name="Content Placeholder 4"/>
          <p:cNvSpPr>
            <a:spLocks noGrp="1"/>
          </p:cNvSpPr>
          <p:nvPr>
            <p:ph sz="half" idx="2"/>
          </p:nvPr>
        </p:nvSpPr>
        <p:spPr>
          <a:xfrm>
            <a:off x="457200" y="1863447"/>
            <a:ext cx="4040188" cy="2947205"/>
          </a:xfrm>
        </p:spPr>
        <p:txBody>
          <a:bodyPr>
            <a:normAutofit/>
          </a:bodyPr>
          <a:lstStyle/>
          <a:p>
            <a:pPr marL="457200" indent="-457200">
              <a:buFont typeface="Arial"/>
              <a:buChar char="•"/>
            </a:pPr>
            <a:r>
              <a:rPr lang="en-US" sz="2800" dirty="0" smtClean="0"/>
              <a:t>L</a:t>
            </a:r>
            <a:r>
              <a:rPr lang="en-GB" sz="2800" dirty="0" err="1" smtClean="0"/>
              <a:t>ocal</a:t>
            </a:r>
            <a:r>
              <a:rPr lang="en-GB" sz="2800" dirty="0" smtClean="0"/>
              <a:t> influence/keeping in touch</a:t>
            </a:r>
          </a:p>
          <a:p>
            <a:pPr marL="457200" indent="-457200">
              <a:buFont typeface="Arial"/>
              <a:buChar char="•"/>
            </a:pPr>
            <a:r>
              <a:rPr lang="en-GB" sz="2800" dirty="0" smtClean="0"/>
              <a:t>Referral to RSC or Ofsted</a:t>
            </a:r>
          </a:p>
          <a:p>
            <a:endParaRPr lang="en-GB" dirty="0"/>
          </a:p>
        </p:txBody>
      </p:sp>
      <p:sp>
        <p:nvSpPr>
          <p:cNvPr id="6" name="Text Placeholder 5"/>
          <p:cNvSpPr>
            <a:spLocks noGrp="1"/>
          </p:cNvSpPr>
          <p:nvPr>
            <p:ph type="body" sz="quarter" idx="4294967295"/>
          </p:nvPr>
        </p:nvSpPr>
        <p:spPr>
          <a:xfrm>
            <a:off x="4645033" y="1367359"/>
            <a:ext cx="4041775" cy="479822"/>
          </a:xfrm>
          <a:prstGeom prst="rect">
            <a:avLst/>
          </a:prstGeom>
        </p:spPr>
        <p:txBody>
          <a:bodyPr>
            <a:noAutofit/>
          </a:bodyPr>
          <a:lstStyle/>
          <a:p>
            <a:pPr marL="0" indent="0">
              <a:buNone/>
            </a:pPr>
            <a:r>
              <a:rPr lang="en-US" sz="2800" dirty="0" smtClean="0">
                <a:solidFill>
                  <a:srgbClr val="0070C0"/>
                </a:solidFill>
              </a:rPr>
              <a:t>M</a:t>
            </a:r>
            <a:r>
              <a:rPr lang="en-GB" sz="2800" dirty="0" smtClean="0">
                <a:solidFill>
                  <a:srgbClr val="0070C0"/>
                </a:solidFill>
              </a:rPr>
              <a:t>aintained schools</a:t>
            </a:r>
          </a:p>
        </p:txBody>
      </p:sp>
      <p:sp>
        <p:nvSpPr>
          <p:cNvPr id="7" name="Content Placeholder 6"/>
          <p:cNvSpPr>
            <a:spLocks noGrp="1"/>
          </p:cNvSpPr>
          <p:nvPr>
            <p:ph sz="quarter" idx="4"/>
          </p:nvPr>
        </p:nvSpPr>
        <p:spPr>
          <a:xfrm>
            <a:off x="4645033" y="1847180"/>
            <a:ext cx="4041775" cy="2963466"/>
          </a:xfrm>
        </p:spPr>
        <p:txBody>
          <a:bodyPr>
            <a:normAutofit/>
          </a:bodyPr>
          <a:lstStyle/>
          <a:p>
            <a:pPr>
              <a:buFont typeface="Arial" pitchFamily="34" charset="0"/>
              <a:buChar char="•"/>
            </a:pPr>
            <a:r>
              <a:rPr lang="en-GB" sz="2800" dirty="0" smtClean="0"/>
              <a:t>Support for schools causing concern (including RI)</a:t>
            </a:r>
          </a:p>
          <a:p>
            <a:pPr>
              <a:buFont typeface="Arial" pitchFamily="34" charset="0"/>
              <a:buChar char="•"/>
            </a:pPr>
            <a:r>
              <a:rPr lang="en-GB" sz="2800" dirty="0" smtClean="0"/>
              <a:t>Intervention in schools  in Ofsted categories </a:t>
            </a:r>
          </a:p>
          <a:p>
            <a:endParaRPr lang="en-GB" dirty="0"/>
          </a:p>
        </p:txBody>
      </p:sp>
    </p:spTree>
    <p:extLst>
      <p:ext uri="{BB962C8B-B14F-4D97-AF65-F5344CB8AC3E}">
        <p14:creationId xmlns:p14="http://schemas.microsoft.com/office/powerpoint/2010/main" val="315305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251526" y="303499"/>
            <a:ext cx="8663013" cy="3959330"/>
          </a:xfrm>
          <a:prstGeom prst="rect">
            <a:avLst/>
          </a:prstGeom>
          <a:noFill/>
          <a:ln w="9525">
            <a:noFill/>
            <a:miter lim="800000"/>
            <a:headEnd/>
            <a:tailEnd/>
          </a:ln>
        </p:spPr>
      </p:pic>
    </p:spTree>
    <p:extLst>
      <p:ext uri="{BB962C8B-B14F-4D97-AF65-F5344CB8AC3E}">
        <p14:creationId xmlns:p14="http://schemas.microsoft.com/office/powerpoint/2010/main" val="1034691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87474"/>
            <a:ext cx="7702550" cy="628650"/>
          </a:xfrm>
        </p:spPr>
        <p:txBody>
          <a:bodyPr>
            <a:normAutofit fontScale="90000"/>
          </a:bodyPr>
          <a:lstStyle/>
          <a:p>
            <a:r>
              <a:rPr lang="en-GB" sz="3600" dirty="0" smtClean="0"/>
              <a:t>School Improvement Journey </a:t>
            </a:r>
            <a:endParaRPr lang="en-GB" sz="3600" dirty="0"/>
          </a:p>
        </p:txBody>
      </p:sp>
      <p:sp>
        <p:nvSpPr>
          <p:cNvPr id="3" name="Content Placeholder 2"/>
          <p:cNvSpPr>
            <a:spLocks noGrp="1"/>
          </p:cNvSpPr>
          <p:nvPr>
            <p:ph idx="1"/>
          </p:nvPr>
        </p:nvSpPr>
        <p:spPr>
          <a:xfrm>
            <a:off x="683568" y="735546"/>
            <a:ext cx="7702550" cy="3456384"/>
          </a:xfrm>
        </p:spPr>
        <p:txBody>
          <a:bodyPr>
            <a:normAutofit fontScale="92500" lnSpcReduction="10000"/>
          </a:bodyPr>
          <a:lstStyle/>
          <a:p>
            <a:pPr>
              <a:buFont typeface="Arial" pitchFamily="34" charset="0"/>
              <a:buChar char="•"/>
            </a:pPr>
            <a:r>
              <a:rPr lang="en-GB" sz="2800" dirty="0" smtClean="0"/>
              <a:t>Easily understood and intuitive</a:t>
            </a:r>
          </a:p>
          <a:p>
            <a:pPr>
              <a:buFont typeface="Arial" pitchFamily="34" charset="0"/>
              <a:buChar char="•"/>
            </a:pPr>
            <a:r>
              <a:rPr lang="en-GB" sz="2800" dirty="0" smtClean="0"/>
              <a:t>Model shows the timeline of the improvement journey</a:t>
            </a:r>
          </a:p>
          <a:p>
            <a:pPr>
              <a:buFont typeface="Arial" pitchFamily="34" charset="0"/>
              <a:buChar char="•"/>
            </a:pPr>
            <a:r>
              <a:rPr lang="en-GB" sz="2800" dirty="0" smtClean="0"/>
              <a:t>School autonomy increases and LA support reduces</a:t>
            </a:r>
          </a:p>
          <a:p>
            <a:pPr>
              <a:buFont typeface="Arial" pitchFamily="34" charset="0"/>
              <a:buChar char="•"/>
            </a:pPr>
            <a:r>
              <a:rPr lang="en-GB" sz="2800" dirty="0" smtClean="0"/>
              <a:t>Well documented , phased approach</a:t>
            </a:r>
          </a:p>
          <a:p>
            <a:pPr>
              <a:buFont typeface="Arial" pitchFamily="34" charset="0"/>
              <a:buChar char="•"/>
            </a:pPr>
            <a:r>
              <a:rPr lang="en-GB" sz="2800" dirty="0" smtClean="0"/>
              <a:t>Regular project group meetings and phase reviews</a:t>
            </a:r>
          </a:p>
          <a:p>
            <a:pPr marL="0" indent="0">
              <a:buNone/>
            </a:pPr>
            <a:endParaRPr lang="en-GB" sz="2800" dirty="0">
              <a:latin typeface="Calibri" pitchFamily="34" charset="0"/>
            </a:endParaRPr>
          </a:p>
        </p:txBody>
      </p:sp>
    </p:spTree>
    <p:extLst>
      <p:ext uri="{BB962C8B-B14F-4D97-AF65-F5344CB8AC3E}">
        <p14:creationId xmlns:p14="http://schemas.microsoft.com/office/powerpoint/2010/main" val="1300033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57504"/>
            <a:ext cx="7702550" cy="628650"/>
          </a:xfrm>
        </p:spPr>
        <p:txBody>
          <a:bodyPr>
            <a:normAutofit fontScale="90000"/>
          </a:bodyPr>
          <a:lstStyle/>
          <a:p>
            <a:r>
              <a:rPr lang="en-GB" sz="3600" dirty="0" smtClean="0"/>
              <a:t>Tools include:</a:t>
            </a:r>
            <a:endParaRPr lang="en-GB" sz="3600" dirty="0"/>
          </a:p>
        </p:txBody>
      </p:sp>
      <p:sp>
        <p:nvSpPr>
          <p:cNvPr id="3" name="Content Placeholder 2"/>
          <p:cNvSpPr>
            <a:spLocks noGrp="1"/>
          </p:cNvSpPr>
          <p:nvPr>
            <p:ph idx="1"/>
          </p:nvPr>
        </p:nvSpPr>
        <p:spPr>
          <a:xfrm>
            <a:off x="683568" y="951570"/>
            <a:ext cx="7702550" cy="3257550"/>
          </a:xfrm>
        </p:spPr>
        <p:txBody>
          <a:bodyPr>
            <a:normAutofit fontScale="85000" lnSpcReduction="10000"/>
          </a:bodyPr>
          <a:lstStyle/>
          <a:p>
            <a:pPr>
              <a:buFont typeface="Arial" pitchFamily="34" charset="0"/>
              <a:buChar char="•"/>
            </a:pPr>
            <a:r>
              <a:rPr lang="en-GB" dirty="0" smtClean="0"/>
              <a:t>Risk assessment, checklist, scoping tool (is/is not)</a:t>
            </a:r>
          </a:p>
          <a:p>
            <a:pPr>
              <a:buFont typeface="Arial" pitchFamily="34" charset="0"/>
              <a:buChar char="•"/>
            </a:pPr>
            <a:r>
              <a:rPr lang="en-GB" dirty="0" smtClean="0"/>
              <a:t>SMART criteria (specific, measurable, achievable, relevant and time bound)</a:t>
            </a:r>
          </a:p>
          <a:p>
            <a:pPr>
              <a:buFont typeface="Arial" pitchFamily="34" charset="0"/>
              <a:buChar char="•"/>
            </a:pPr>
            <a:r>
              <a:rPr lang="en-GB" dirty="0" smtClean="0"/>
              <a:t>RACI chart (responsible, accountable, consulted, informed)</a:t>
            </a:r>
          </a:p>
          <a:p>
            <a:pPr>
              <a:buFont typeface="Arial" pitchFamily="34" charset="0"/>
              <a:buChar char="•"/>
            </a:pPr>
            <a:r>
              <a:rPr lang="en-GB" dirty="0" smtClean="0"/>
              <a:t>GANTT chart</a:t>
            </a:r>
          </a:p>
          <a:p>
            <a:pPr>
              <a:buFont typeface="Arial" pitchFamily="34" charset="0"/>
              <a:buChar char="•"/>
            </a:pPr>
            <a:r>
              <a:rPr lang="en-GB" dirty="0" smtClean="0"/>
              <a:t>Communication strategy</a:t>
            </a:r>
          </a:p>
          <a:p>
            <a:pPr>
              <a:buFont typeface="Arial" pitchFamily="34" charset="0"/>
              <a:buChar char="•"/>
            </a:pPr>
            <a:r>
              <a:rPr lang="en-GB" dirty="0" smtClean="0"/>
              <a:t>Journey charters</a:t>
            </a:r>
            <a:endParaRPr lang="en-GB" dirty="0"/>
          </a:p>
        </p:txBody>
      </p:sp>
    </p:spTree>
    <p:extLst>
      <p:ext uri="{BB962C8B-B14F-4D97-AF65-F5344CB8AC3E}">
        <p14:creationId xmlns:p14="http://schemas.microsoft.com/office/powerpoint/2010/main" val="15850834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Key drivers:</a:t>
            </a:r>
            <a:endParaRPr lang="en-GB" dirty="0"/>
          </a:p>
        </p:txBody>
      </p:sp>
      <p:sp>
        <p:nvSpPr>
          <p:cNvPr id="3" name="Content Placeholder 2"/>
          <p:cNvSpPr>
            <a:spLocks noGrp="1"/>
          </p:cNvSpPr>
          <p:nvPr>
            <p:ph idx="1"/>
          </p:nvPr>
        </p:nvSpPr>
        <p:spPr/>
        <p:txBody>
          <a:bodyPr>
            <a:normAutofit fontScale="92500" lnSpcReduction="20000"/>
          </a:bodyPr>
          <a:lstStyle/>
          <a:p>
            <a:pPr>
              <a:buFont typeface="Arial" pitchFamily="34" charset="0"/>
              <a:buChar char="•"/>
            </a:pPr>
            <a:r>
              <a:rPr lang="en-GB" dirty="0" smtClean="0"/>
              <a:t>Raising Achievement Plan (RAP)</a:t>
            </a:r>
          </a:p>
          <a:p>
            <a:pPr>
              <a:buFont typeface="Arial" pitchFamily="34" charset="0"/>
              <a:buChar char="•"/>
            </a:pPr>
            <a:r>
              <a:rPr lang="en-GB" dirty="0" smtClean="0"/>
              <a:t>Project group including Project Lead, Headteacher, Chair of Governors, HR, Finance</a:t>
            </a:r>
          </a:p>
          <a:p>
            <a:pPr>
              <a:buFont typeface="Arial" pitchFamily="34" charset="0"/>
              <a:buChar char="•"/>
            </a:pPr>
            <a:r>
              <a:rPr lang="en-GB" dirty="0" smtClean="0"/>
              <a:t>Consultant Headteachers and schools</a:t>
            </a:r>
          </a:p>
          <a:p>
            <a:pPr>
              <a:buFont typeface="Arial" pitchFamily="34" charset="0"/>
              <a:buChar char="•"/>
            </a:pPr>
            <a:r>
              <a:rPr lang="en-GB" dirty="0" smtClean="0"/>
              <a:t>External Consultants</a:t>
            </a:r>
          </a:p>
          <a:p>
            <a:pPr>
              <a:buFont typeface="Arial" pitchFamily="34" charset="0"/>
              <a:buChar char="•"/>
            </a:pPr>
            <a:r>
              <a:rPr lang="en-GB" dirty="0" err="1" smtClean="0"/>
              <a:t>GlosEd</a:t>
            </a:r>
            <a:r>
              <a:rPr lang="en-GB" dirty="0" smtClean="0"/>
              <a:t> Leaders</a:t>
            </a:r>
          </a:p>
          <a:p>
            <a:pPr>
              <a:buFont typeface="Arial" pitchFamily="34" charset="0"/>
              <a:buChar char="•"/>
            </a:pPr>
            <a:r>
              <a:rPr lang="en-GB" dirty="0" smtClean="0"/>
              <a:t>Governor trainers</a:t>
            </a:r>
          </a:p>
          <a:p>
            <a:pPr>
              <a:buFont typeface="Arial" pitchFamily="34" charset="0"/>
              <a:buChar char="•"/>
            </a:pPr>
            <a:endParaRPr lang="en-GB" dirty="0" smtClean="0">
              <a:latin typeface="Calibri" pitchFamily="34" charset="0"/>
            </a:endParaRPr>
          </a:p>
          <a:p>
            <a:endParaRPr lang="en-GB" dirty="0"/>
          </a:p>
        </p:txBody>
      </p:sp>
    </p:spTree>
    <p:extLst>
      <p:ext uri="{BB962C8B-B14F-4D97-AF65-F5344CB8AC3E}">
        <p14:creationId xmlns:p14="http://schemas.microsoft.com/office/powerpoint/2010/main" val="2748950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41480"/>
            <a:ext cx="7702550" cy="628650"/>
          </a:xfrm>
        </p:spPr>
        <p:txBody>
          <a:bodyPr/>
          <a:lstStyle/>
          <a:p>
            <a:r>
              <a:rPr lang="en-GB" dirty="0" smtClean="0"/>
              <a:t>Our Partners</a:t>
            </a:r>
            <a:endParaRPr lang="en-GB" dirty="0"/>
          </a:p>
        </p:txBody>
      </p:sp>
      <p:sp>
        <p:nvSpPr>
          <p:cNvPr id="3" name="Content Placeholder 2"/>
          <p:cNvSpPr>
            <a:spLocks noGrp="1"/>
          </p:cNvSpPr>
          <p:nvPr>
            <p:ph idx="1"/>
          </p:nvPr>
        </p:nvSpPr>
        <p:spPr>
          <a:xfrm>
            <a:off x="323528" y="681540"/>
            <a:ext cx="8496944" cy="3672408"/>
          </a:xfrm>
        </p:spPr>
        <p:txBody>
          <a:bodyPr>
            <a:normAutofit fontScale="85000" lnSpcReduction="20000"/>
          </a:bodyPr>
          <a:lstStyle/>
          <a:p>
            <a:pPr lvl="1">
              <a:lnSpc>
                <a:spcPct val="150000"/>
              </a:lnSpc>
            </a:pPr>
            <a:r>
              <a:rPr lang="en-GB" sz="2400" dirty="0" smtClean="0"/>
              <a:t>Gloucestershire Association of Secondary Headteachers </a:t>
            </a:r>
          </a:p>
          <a:p>
            <a:pPr lvl="1">
              <a:lnSpc>
                <a:spcPct val="150000"/>
              </a:lnSpc>
            </a:pPr>
            <a:r>
              <a:rPr lang="en-GB" sz="2400" dirty="0" smtClean="0"/>
              <a:t>Gloucestershire Association of Primary Headteachers </a:t>
            </a:r>
          </a:p>
          <a:p>
            <a:pPr lvl="1">
              <a:lnSpc>
                <a:spcPct val="150000"/>
              </a:lnSpc>
            </a:pPr>
            <a:r>
              <a:rPr lang="en-GB" sz="2400" dirty="0" smtClean="0"/>
              <a:t>Gloucestershire Association of Special Headteachers </a:t>
            </a:r>
          </a:p>
          <a:p>
            <a:pPr lvl="1">
              <a:lnSpc>
                <a:spcPct val="150000"/>
              </a:lnSpc>
            </a:pPr>
            <a:r>
              <a:rPr lang="en-GB" sz="2400" dirty="0" smtClean="0"/>
              <a:t>Primary Partnerships and Clusters</a:t>
            </a:r>
          </a:p>
          <a:p>
            <a:pPr lvl="1">
              <a:lnSpc>
                <a:spcPct val="150000"/>
              </a:lnSpc>
            </a:pPr>
            <a:r>
              <a:rPr lang="en-GB" sz="2400" dirty="0" smtClean="0"/>
              <a:t>Gloucestershire Governors’ Association </a:t>
            </a:r>
          </a:p>
          <a:p>
            <a:pPr lvl="1">
              <a:lnSpc>
                <a:spcPct val="150000"/>
              </a:lnSpc>
            </a:pPr>
            <a:r>
              <a:rPr lang="en-GB" sz="2400" dirty="0" smtClean="0"/>
              <a:t>Dioceses</a:t>
            </a:r>
          </a:p>
          <a:p>
            <a:pPr lvl="1">
              <a:lnSpc>
                <a:spcPct val="150000"/>
              </a:lnSpc>
            </a:pPr>
            <a:r>
              <a:rPr lang="en-GB" sz="2400" dirty="0" smtClean="0"/>
              <a:t>Academy sponsors</a:t>
            </a:r>
          </a:p>
          <a:p>
            <a:pPr lvl="1">
              <a:lnSpc>
                <a:spcPct val="150000"/>
              </a:lnSpc>
            </a:pPr>
            <a:r>
              <a:rPr lang="en-GB" sz="2400" dirty="0" smtClean="0"/>
              <a:t>Teaching schools and alliances; Maths Hub</a:t>
            </a:r>
          </a:p>
          <a:p>
            <a:pPr lvl="1">
              <a:lnSpc>
                <a:spcPct val="150000"/>
              </a:lnSpc>
            </a:pPr>
            <a:r>
              <a:rPr lang="en-US" sz="2400" dirty="0" smtClean="0"/>
              <a:t>O</a:t>
            </a:r>
            <a:r>
              <a:rPr lang="en-GB" sz="2400" dirty="0" smtClean="0"/>
              <a:t>thers, e.g. EEF</a:t>
            </a:r>
          </a:p>
          <a:p>
            <a:pPr lvl="1">
              <a:lnSpc>
                <a:spcPct val="150000"/>
              </a:lnSpc>
            </a:pPr>
            <a:endParaRPr lang="en-GB" sz="2400" dirty="0"/>
          </a:p>
        </p:txBody>
      </p:sp>
    </p:spTree>
    <p:extLst>
      <p:ext uri="{BB962C8B-B14F-4D97-AF65-F5344CB8AC3E}">
        <p14:creationId xmlns:p14="http://schemas.microsoft.com/office/powerpoint/2010/main" val="139575586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1116"/>
            <a:ext cx="7702550" cy="628650"/>
          </a:xfrm>
        </p:spPr>
        <p:txBody>
          <a:bodyPr>
            <a:normAutofit fontScale="90000"/>
          </a:bodyPr>
          <a:lstStyle/>
          <a:p>
            <a:r>
              <a:rPr lang="en-GB" sz="3600" dirty="0" smtClean="0"/>
              <a:t>Universal offer to schools includes:</a:t>
            </a:r>
            <a:endParaRPr lang="en-GB" sz="3600" dirty="0"/>
          </a:p>
        </p:txBody>
      </p:sp>
      <p:sp>
        <p:nvSpPr>
          <p:cNvPr id="4" name="Content Placeholder 3"/>
          <p:cNvSpPr>
            <a:spLocks noGrp="1"/>
          </p:cNvSpPr>
          <p:nvPr>
            <p:ph idx="1"/>
          </p:nvPr>
        </p:nvSpPr>
        <p:spPr>
          <a:xfrm>
            <a:off x="251520" y="627534"/>
            <a:ext cx="8856984" cy="3888432"/>
          </a:xfrm>
        </p:spPr>
        <p:txBody>
          <a:bodyPr>
            <a:normAutofit fontScale="92500" lnSpcReduction="10000"/>
          </a:bodyPr>
          <a:lstStyle/>
          <a:p>
            <a:pPr>
              <a:buFont typeface="Arial" pitchFamily="34" charset="0"/>
              <a:buChar char="•"/>
            </a:pPr>
            <a:r>
              <a:rPr lang="en-GB" sz="1800" dirty="0" smtClean="0"/>
              <a:t>English, maths and science network; newsletters; secondary senior leaders meetings; SENCO clusters; attendance networks</a:t>
            </a:r>
          </a:p>
          <a:p>
            <a:pPr>
              <a:buFont typeface="Arial" pitchFamily="34" charset="0"/>
              <a:buChar char="•"/>
            </a:pPr>
            <a:r>
              <a:rPr lang="en-GB" sz="1800" dirty="0" smtClean="0"/>
              <a:t>Newly qualified teacher programme of training  (in association with Heads and Adfecto)</a:t>
            </a:r>
          </a:p>
          <a:p>
            <a:pPr>
              <a:buFont typeface="Arial" pitchFamily="34" charset="0"/>
              <a:buChar char="•"/>
            </a:pPr>
            <a:r>
              <a:rPr lang="en-GB" sz="1800" dirty="0" smtClean="0"/>
              <a:t>Closing the Gaps workshops and annual conference</a:t>
            </a:r>
          </a:p>
          <a:p>
            <a:pPr>
              <a:buFont typeface="Arial" pitchFamily="34" charset="0"/>
              <a:buChar char="•"/>
            </a:pPr>
            <a:r>
              <a:rPr lang="en-GB" sz="1800" dirty="0" smtClean="0"/>
              <a:t>Headteacher, governor and clerk briefings</a:t>
            </a:r>
          </a:p>
          <a:p>
            <a:pPr>
              <a:buFont typeface="Arial" pitchFamily="34" charset="0"/>
              <a:buChar char="•"/>
            </a:pPr>
            <a:r>
              <a:rPr lang="en-GB" sz="1800" dirty="0" smtClean="0"/>
              <a:t>New and acting Heads programme</a:t>
            </a:r>
          </a:p>
          <a:p>
            <a:pPr>
              <a:buFont typeface="Arial" pitchFamily="34" charset="0"/>
              <a:buChar char="•"/>
            </a:pPr>
            <a:r>
              <a:rPr lang="en-GB" sz="1800" dirty="0" smtClean="0"/>
              <a:t>Single issue school led improvement model</a:t>
            </a:r>
          </a:p>
          <a:p>
            <a:pPr>
              <a:buFont typeface="Arial" pitchFamily="34" charset="0"/>
              <a:buChar char="•"/>
            </a:pPr>
            <a:r>
              <a:rPr lang="en-GB" sz="1800" dirty="0" smtClean="0"/>
              <a:t>Bespoke training in response to local needs</a:t>
            </a:r>
          </a:p>
          <a:p>
            <a:pPr>
              <a:buFont typeface="Arial" pitchFamily="34" charset="0"/>
              <a:buChar char="•"/>
            </a:pPr>
            <a:r>
              <a:rPr lang="en-GB" sz="1800" dirty="0" smtClean="0"/>
              <a:t>Early Years</a:t>
            </a:r>
          </a:p>
          <a:p>
            <a:pPr>
              <a:buFont typeface="Arial" pitchFamily="34" charset="0"/>
              <a:buChar char="•"/>
            </a:pPr>
            <a:r>
              <a:rPr lang="en-GB" sz="1800" dirty="0" smtClean="0"/>
              <a:t>Governor services</a:t>
            </a:r>
          </a:p>
          <a:p>
            <a:pPr>
              <a:buFont typeface="Arial" pitchFamily="34" charset="0"/>
              <a:buChar char="•"/>
            </a:pPr>
            <a:r>
              <a:rPr lang="en-GB" sz="1800" dirty="0" smtClean="0"/>
              <a:t>Other training that is commissioned/brokered</a:t>
            </a:r>
          </a:p>
          <a:p>
            <a:pPr>
              <a:buFont typeface="Arial" pitchFamily="34" charset="0"/>
              <a:buChar char="•"/>
            </a:pPr>
            <a:r>
              <a:rPr lang="en-GB" sz="1800" dirty="0" smtClean="0"/>
              <a:t>GHLL</a:t>
            </a:r>
          </a:p>
          <a:p>
            <a:pPr>
              <a:buFont typeface="Arial" pitchFamily="34" charset="0"/>
              <a:buChar char="•"/>
            </a:pPr>
            <a:r>
              <a:rPr lang="en-GB" sz="1800" dirty="0" smtClean="0"/>
              <a:t>Assessment and moderation networks</a:t>
            </a:r>
            <a:endParaRPr lang="en-GB" sz="1800" dirty="0"/>
          </a:p>
        </p:txBody>
      </p:sp>
    </p:spTree>
    <p:extLst>
      <p:ext uri="{BB962C8B-B14F-4D97-AF65-F5344CB8AC3E}">
        <p14:creationId xmlns:p14="http://schemas.microsoft.com/office/powerpoint/2010/main" val="34578374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2" y="196360"/>
            <a:ext cx="9031523" cy="628650"/>
          </a:xfrm>
        </p:spPr>
        <p:txBody>
          <a:bodyPr>
            <a:noAutofit/>
          </a:bodyPr>
          <a:lstStyle/>
          <a:p>
            <a:pPr algn="ctr"/>
            <a:r>
              <a:rPr lang="en-GB" sz="2800" dirty="0" smtClean="0"/>
              <a:t>Inspections of Primary Schools</a:t>
            </a:r>
            <a:br>
              <a:rPr lang="en-GB" sz="2800" dirty="0" smtClean="0"/>
            </a:br>
            <a:r>
              <a:rPr lang="en-GB" sz="2800" dirty="0" smtClean="0"/>
              <a:t>Aug 2014 to March 2018</a:t>
            </a:r>
            <a:endParaRPr lang="en-GB" sz="2800" dirty="0"/>
          </a:p>
        </p:txBody>
      </p:sp>
      <p:graphicFrame>
        <p:nvGraphicFramePr>
          <p:cNvPr id="4" name="Table 3"/>
          <p:cNvGraphicFramePr>
            <a:graphicFrameLocks noGrp="1"/>
          </p:cNvGraphicFramePr>
          <p:nvPr>
            <p:extLst>
              <p:ext uri="{D42A27DB-BD31-4B8C-83A1-F6EECF244321}">
                <p14:modId xmlns:p14="http://schemas.microsoft.com/office/powerpoint/2010/main" val="1153085137"/>
              </p:ext>
            </p:extLst>
          </p:nvPr>
        </p:nvGraphicFramePr>
        <p:xfrm>
          <a:off x="1715198" y="1379036"/>
          <a:ext cx="5530068" cy="2219948"/>
        </p:xfrm>
        <a:graphic>
          <a:graphicData uri="http://schemas.openxmlformats.org/drawingml/2006/table">
            <a:tbl>
              <a:tblPr firstRow="1" bandRow="1">
                <a:tableStyleId>{5940675A-B579-460E-94D1-54222C63F5DA}</a:tableStyleId>
              </a:tblPr>
              <a:tblGrid>
                <a:gridCol w="1680159"/>
                <a:gridCol w="1952441"/>
                <a:gridCol w="1897468"/>
              </a:tblGrid>
              <a:tr h="377190">
                <a:tc>
                  <a:txBody>
                    <a:bodyPr/>
                    <a:lstStyle/>
                    <a:p>
                      <a:endParaRPr lang="en-GB" sz="2400" dirty="0">
                        <a:latin typeface="Arial" panose="020B0604020202020204" pitchFamily="34" charset="0"/>
                        <a:cs typeface="Arial" panose="020B0604020202020204" pitchFamily="34" charset="0"/>
                      </a:endParaRPr>
                    </a:p>
                  </a:txBody>
                  <a:tcPr marT="34290" marB="34290"/>
                </a:tc>
                <a:tc>
                  <a:txBody>
                    <a:bodyPr/>
                    <a:lstStyle/>
                    <a:p>
                      <a:pPr algn="ctr"/>
                      <a:r>
                        <a:rPr lang="en-GB" sz="2400" b="1" dirty="0" smtClean="0">
                          <a:latin typeface="Arial" panose="020B0604020202020204" pitchFamily="34" charset="0"/>
                          <a:cs typeface="Arial" panose="020B0604020202020204" pitchFamily="34" charset="0"/>
                        </a:rPr>
                        <a:t>2014</a:t>
                      </a:r>
                      <a:endParaRPr lang="en-GB" sz="2400" b="1" dirty="0">
                        <a:latin typeface="Arial" panose="020B0604020202020204" pitchFamily="34" charset="0"/>
                        <a:cs typeface="Arial" panose="020B0604020202020204" pitchFamily="34" charset="0"/>
                      </a:endParaRPr>
                    </a:p>
                  </a:txBody>
                  <a:tcPr marT="34290" marB="34290"/>
                </a:tc>
                <a:tc>
                  <a:txBody>
                    <a:bodyPr/>
                    <a:lstStyle/>
                    <a:p>
                      <a:pPr algn="ctr"/>
                      <a:r>
                        <a:rPr lang="en-GB" sz="2400" b="1" dirty="0" smtClean="0">
                          <a:latin typeface="Arial" panose="020B0604020202020204" pitchFamily="34" charset="0"/>
                          <a:cs typeface="Arial" panose="020B0604020202020204" pitchFamily="34" charset="0"/>
                        </a:rPr>
                        <a:t>2018</a:t>
                      </a:r>
                    </a:p>
                  </a:txBody>
                  <a:tcPr marT="34290" marB="34290"/>
                </a:tc>
              </a:tr>
              <a:tr h="437455">
                <a:tc>
                  <a:txBody>
                    <a:bodyPr/>
                    <a:lstStyle/>
                    <a:p>
                      <a:r>
                        <a:rPr lang="en-GB" sz="2000" b="1" dirty="0" smtClean="0">
                          <a:latin typeface="Arial" panose="020B0604020202020204" pitchFamily="34" charset="0"/>
                          <a:cs typeface="Arial" panose="020B0604020202020204" pitchFamily="34" charset="0"/>
                        </a:rPr>
                        <a:t>Outstanding</a:t>
                      </a:r>
                      <a:endParaRPr lang="en-GB" sz="2000" b="1"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18%</a:t>
                      </a:r>
                      <a:endParaRPr lang="en-GB" sz="2400"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19.8%</a:t>
                      </a:r>
                      <a:endParaRPr lang="en-GB" sz="2400" dirty="0">
                        <a:latin typeface="Arial" panose="020B0604020202020204" pitchFamily="34" charset="0"/>
                        <a:cs typeface="Arial" panose="020B0604020202020204" pitchFamily="34" charset="0"/>
                      </a:endParaRPr>
                    </a:p>
                  </a:txBody>
                  <a:tcPr marT="34290" marB="34290"/>
                </a:tc>
              </a:tr>
              <a:tr h="377190">
                <a:tc>
                  <a:txBody>
                    <a:bodyPr/>
                    <a:lstStyle/>
                    <a:p>
                      <a:r>
                        <a:rPr lang="en-GB" sz="2000" b="1" dirty="0" smtClean="0">
                          <a:latin typeface="Arial" panose="020B0604020202020204" pitchFamily="34" charset="0"/>
                          <a:cs typeface="Arial" panose="020B0604020202020204" pitchFamily="34" charset="0"/>
                        </a:rPr>
                        <a:t>Good</a:t>
                      </a:r>
                      <a:endParaRPr lang="en-GB" sz="2000" b="1"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71%</a:t>
                      </a:r>
                      <a:endParaRPr lang="en-GB" sz="2400"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71.5%</a:t>
                      </a:r>
                      <a:endParaRPr lang="en-GB" sz="2400" dirty="0">
                        <a:latin typeface="Arial" panose="020B0604020202020204" pitchFamily="34" charset="0"/>
                        <a:cs typeface="Arial" panose="020B0604020202020204" pitchFamily="34" charset="0"/>
                      </a:endParaRPr>
                    </a:p>
                  </a:txBody>
                  <a:tcPr marT="34290" marB="34290"/>
                </a:tc>
              </a:tr>
              <a:tr h="377190">
                <a:tc>
                  <a:txBody>
                    <a:bodyPr/>
                    <a:lstStyle/>
                    <a:p>
                      <a:r>
                        <a:rPr lang="en-GB" sz="2000" b="1" dirty="0" smtClean="0">
                          <a:latin typeface="Arial" panose="020B0604020202020204" pitchFamily="34" charset="0"/>
                          <a:cs typeface="Arial" panose="020B0604020202020204" pitchFamily="34" charset="0"/>
                        </a:rPr>
                        <a:t>RI</a:t>
                      </a:r>
                      <a:endParaRPr lang="en-GB" sz="2000" b="1"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9%</a:t>
                      </a:r>
                      <a:endParaRPr lang="en-GB" sz="2400"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6.6%</a:t>
                      </a:r>
                      <a:endParaRPr lang="en-GB" sz="2400" dirty="0">
                        <a:latin typeface="Arial" panose="020B0604020202020204" pitchFamily="34" charset="0"/>
                        <a:cs typeface="Arial" panose="020B0604020202020204" pitchFamily="34" charset="0"/>
                      </a:endParaRPr>
                    </a:p>
                  </a:txBody>
                  <a:tcPr marT="34290" marB="34290"/>
                </a:tc>
              </a:tr>
              <a:tr h="479473">
                <a:tc>
                  <a:txBody>
                    <a:bodyPr/>
                    <a:lstStyle/>
                    <a:p>
                      <a:r>
                        <a:rPr lang="en-GB" sz="2000" b="1" dirty="0" smtClean="0">
                          <a:latin typeface="Arial" panose="020B0604020202020204" pitchFamily="34" charset="0"/>
                          <a:cs typeface="Arial" panose="020B0604020202020204" pitchFamily="34" charset="0"/>
                        </a:rPr>
                        <a:t>Inadequate</a:t>
                      </a:r>
                      <a:endParaRPr lang="en-GB" sz="2000" b="1"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2%</a:t>
                      </a:r>
                      <a:endParaRPr lang="en-GB" sz="2400" dirty="0">
                        <a:latin typeface="Arial" panose="020B0604020202020204" pitchFamily="34" charset="0"/>
                        <a:cs typeface="Arial" panose="020B0604020202020204" pitchFamily="34" charset="0"/>
                      </a:endParaRPr>
                    </a:p>
                  </a:txBody>
                  <a:tcPr marT="34290" marB="34290"/>
                </a:tc>
                <a:tc>
                  <a:txBody>
                    <a:bodyPr/>
                    <a:lstStyle/>
                    <a:p>
                      <a:pPr algn="ctr">
                        <a:spcBef>
                          <a:spcPts val="600"/>
                        </a:spcBef>
                        <a:spcAft>
                          <a:spcPts val="600"/>
                        </a:spcAft>
                      </a:pPr>
                      <a:r>
                        <a:rPr lang="en-GB" sz="2400" dirty="0" smtClean="0">
                          <a:latin typeface="Arial" panose="020B0604020202020204" pitchFamily="34" charset="0"/>
                          <a:cs typeface="Arial" panose="020B0604020202020204" pitchFamily="34" charset="0"/>
                        </a:rPr>
                        <a:t>2.1%</a:t>
                      </a:r>
                      <a:endParaRPr lang="en-GB" sz="2400" dirty="0">
                        <a:latin typeface="Arial" panose="020B0604020202020204" pitchFamily="34" charset="0"/>
                        <a:cs typeface="Arial" panose="020B0604020202020204" pitchFamily="34" charset="0"/>
                      </a:endParaRPr>
                    </a:p>
                  </a:txBody>
                  <a:tcPr marT="34290" marB="34290"/>
                </a:tc>
              </a:tr>
            </a:tbl>
          </a:graphicData>
        </a:graphic>
      </p:graphicFrame>
      <p:sp>
        <p:nvSpPr>
          <p:cNvPr id="5" name="TextBox 4"/>
          <p:cNvSpPr txBox="1"/>
          <p:nvPr/>
        </p:nvSpPr>
        <p:spPr>
          <a:xfrm>
            <a:off x="1011814" y="3792421"/>
            <a:ext cx="7632848" cy="677108"/>
          </a:xfrm>
          <a:prstGeom prst="rect">
            <a:avLst/>
          </a:prstGeom>
          <a:noFill/>
        </p:spPr>
        <p:txBody>
          <a:bodyPr wrap="square" rtlCol="0">
            <a:spAutoFit/>
          </a:bodyPr>
          <a:lstStyle/>
          <a:p>
            <a:endParaRPr lang="en-GB" sz="1400" b="1" i="1" dirty="0" smtClean="0">
              <a:solidFill>
                <a:srgbClr val="0A387A"/>
              </a:solidFill>
            </a:endParaRPr>
          </a:p>
          <a:p>
            <a:pPr algn="ctr"/>
            <a:r>
              <a:rPr lang="en-GB" sz="2400" b="1" i="1" dirty="0" smtClean="0">
                <a:solidFill>
                  <a:srgbClr val="0A387A"/>
                </a:solidFill>
                <a:latin typeface="Arial" panose="020B0604020202020204" pitchFamily="34" charset="0"/>
                <a:cs typeface="Arial" panose="020B0604020202020204" pitchFamily="34" charset="0"/>
              </a:rPr>
              <a:t>Source: Ofsted Data View and </a:t>
            </a:r>
            <a:r>
              <a:rPr lang="en-GB" sz="2400" b="1" i="1" dirty="0" err="1" smtClean="0">
                <a:solidFill>
                  <a:srgbClr val="0A387A"/>
                </a:solidFill>
                <a:latin typeface="Arial" panose="020B0604020202020204" pitchFamily="34" charset="0"/>
                <a:cs typeface="Arial" panose="020B0604020202020204" pitchFamily="34" charset="0"/>
              </a:rPr>
              <a:t>Watchsted</a:t>
            </a:r>
            <a:r>
              <a:rPr lang="en-GB" sz="2400" b="1" i="1" dirty="0" smtClean="0">
                <a:solidFill>
                  <a:srgbClr val="0A387A"/>
                </a:solidFill>
                <a:latin typeface="Arial" panose="020B0604020202020204" pitchFamily="34" charset="0"/>
                <a:cs typeface="Arial" panose="020B0604020202020204" pitchFamily="34" charset="0"/>
              </a:rPr>
              <a:t> </a:t>
            </a:r>
            <a:endParaRPr lang="en-GB" sz="2400" b="1" i="1" dirty="0">
              <a:solidFill>
                <a:srgbClr val="0A387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17647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endParaRPr lang="en-GB" dirty="0"/>
          </a:p>
        </p:txBody>
      </p:sp>
      <p:sp>
        <p:nvSpPr>
          <p:cNvPr id="5" name="Title 4"/>
          <p:cNvSpPr>
            <a:spLocks noGrp="1"/>
          </p:cNvSpPr>
          <p:nvPr>
            <p:ph type="ctrTitle"/>
          </p:nvPr>
        </p:nvSpPr>
        <p:spPr/>
        <p:txBody>
          <a:bodyPr/>
          <a:lstStyle/>
          <a:p>
            <a:pPr algn="ctr"/>
            <a:r>
              <a:rPr lang="en-GB" dirty="0" smtClean="0"/>
              <a:t>National and Local Updates</a:t>
            </a:r>
            <a:endParaRPr lang="en-GB" dirty="0"/>
          </a:p>
        </p:txBody>
      </p:sp>
      <p:sp>
        <p:nvSpPr>
          <p:cNvPr id="7" name="Text Placeholder 6"/>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421054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Strategic School Improvement Fund (SSIF)</a:t>
            </a:r>
            <a:endParaRPr lang="en-GB" sz="2800" dirty="0"/>
          </a:p>
        </p:txBody>
      </p:sp>
      <p:sp>
        <p:nvSpPr>
          <p:cNvPr id="3" name="Text Placeholder 2"/>
          <p:cNvSpPr>
            <a:spLocks noGrp="1"/>
          </p:cNvSpPr>
          <p:nvPr>
            <p:ph type="body" sz="quarter" idx="13"/>
          </p:nvPr>
        </p:nvSpPr>
        <p:spPr>
          <a:xfrm>
            <a:off x="462769" y="1409413"/>
            <a:ext cx="8218487" cy="3172770"/>
          </a:xfrm>
        </p:spPr>
        <p:txBody>
          <a:bodyPr>
            <a:noAutofit/>
          </a:bodyPr>
          <a:lstStyle/>
          <a:p>
            <a:pPr>
              <a:buFont typeface="+mj-lt"/>
              <a:buAutoNum type="arabicPeriod"/>
            </a:pPr>
            <a:r>
              <a:rPr lang="en-US" dirty="0" smtClean="0"/>
              <a:t>Developing </a:t>
            </a:r>
            <a:r>
              <a:rPr lang="en-US" dirty="0"/>
              <a:t>precision teaching of oracy and phonics through an understanding of early language acquisition, using robust assessment </a:t>
            </a:r>
            <a:r>
              <a:rPr lang="en-US" dirty="0" smtClean="0"/>
              <a:t>tools. </a:t>
            </a:r>
            <a:endParaRPr lang="en-US" b="1" dirty="0"/>
          </a:p>
          <a:p>
            <a:pPr>
              <a:buFont typeface="+mj-lt"/>
              <a:buAutoNum type="arabicPeriod"/>
            </a:pPr>
            <a:r>
              <a:rPr lang="en-US" dirty="0" smtClean="0"/>
              <a:t>Reducing </a:t>
            </a:r>
            <a:r>
              <a:rPr lang="en-US" dirty="0"/>
              <a:t>the reading achievement gap and improving literacy skills and progress for Key Stage 2 pupils with a particular focus on those with SEND and in receipt of Pupil </a:t>
            </a:r>
            <a:r>
              <a:rPr lang="en-US" dirty="0" smtClean="0"/>
              <a:t>Premium.</a:t>
            </a:r>
            <a:r>
              <a:rPr lang="en-GB" dirty="0"/>
              <a:t> </a:t>
            </a:r>
            <a:endParaRPr lang="en-GB" dirty="0" smtClean="0"/>
          </a:p>
          <a:p>
            <a:pPr>
              <a:buFont typeface="+mj-lt"/>
              <a:buAutoNum type="arabicPeriod"/>
            </a:pPr>
            <a:r>
              <a:rPr lang="en-US" dirty="0" smtClean="0"/>
              <a:t>The </a:t>
            </a:r>
            <a:r>
              <a:rPr lang="en-US" dirty="0"/>
              <a:t>third project led by Balcarras School is designed to address progress in mathematics at Key Stage 2</a:t>
            </a:r>
            <a:r>
              <a:rPr lang="en-US" dirty="0" smtClean="0"/>
              <a:t>.</a:t>
            </a:r>
            <a:endParaRPr lang="en-GB" dirty="0"/>
          </a:p>
          <a:p>
            <a:pPr>
              <a:buFont typeface="+mj-lt"/>
              <a:buAutoNum type="arabicPeriod"/>
            </a:pPr>
            <a:endParaRPr lang="en-GB" dirty="0"/>
          </a:p>
          <a:p>
            <a:endParaRPr lang="en-GB" sz="1800" dirty="0"/>
          </a:p>
        </p:txBody>
      </p:sp>
      <p:sp>
        <p:nvSpPr>
          <p:cNvPr id="8" name="Text Placeholder 7"/>
          <p:cNvSpPr>
            <a:spLocks noGrp="1"/>
          </p:cNvSpPr>
          <p:nvPr>
            <p:ph type="body" sz="quarter" idx="14"/>
          </p:nvPr>
        </p:nvSpPr>
        <p:spPr>
          <a:xfrm>
            <a:off x="462769" y="864001"/>
            <a:ext cx="8218487" cy="470000"/>
          </a:xfrm>
        </p:spPr>
        <p:txBody>
          <a:bodyPr/>
          <a:lstStyle/>
          <a:p>
            <a:r>
              <a:rPr lang="en-GB" dirty="0" smtClean="0"/>
              <a:t>3 successful applications in SSIF 2:</a:t>
            </a:r>
            <a:endParaRPr lang="en-GB" dirty="0"/>
          </a:p>
        </p:txBody>
      </p:sp>
    </p:spTree>
    <p:extLst>
      <p:ext uri="{BB962C8B-B14F-4D97-AF65-F5344CB8AC3E}">
        <p14:creationId xmlns:p14="http://schemas.microsoft.com/office/powerpoint/2010/main" val="3957876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Local Partnership Board – Principles:</a:t>
            </a:r>
            <a:endParaRPr lang="en-US" sz="2800" dirty="0"/>
          </a:p>
        </p:txBody>
      </p:sp>
      <p:sp>
        <p:nvSpPr>
          <p:cNvPr id="3" name="Text Placeholder 2"/>
          <p:cNvSpPr>
            <a:spLocks noGrp="1"/>
          </p:cNvSpPr>
          <p:nvPr>
            <p:ph type="body" sz="quarter" idx="13"/>
          </p:nvPr>
        </p:nvSpPr>
        <p:spPr>
          <a:xfrm>
            <a:off x="462769" y="864003"/>
            <a:ext cx="8218487" cy="3563620"/>
          </a:xfrm>
        </p:spPr>
        <p:txBody>
          <a:bodyPr>
            <a:normAutofit fontScale="25000" lnSpcReduction="20000"/>
          </a:bodyPr>
          <a:lstStyle/>
          <a:p>
            <a:pPr>
              <a:spcAft>
                <a:spcPts val="1200"/>
              </a:spcAft>
              <a:buSzPct val="150000"/>
            </a:pPr>
            <a:r>
              <a:rPr lang="en-GB" sz="6400" dirty="0">
                <a:solidFill>
                  <a:schemeClr val="tx1">
                    <a:lumMod val="75000"/>
                  </a:schemeClr>
                </a:solidFill>
              </a:rPr>
              <a:t>Its purpose is to support </a:t>
            </a:r>
            <a:r>
              <a:rPr lang="en-GB" sz="6400" b="1" dirty="0">
                <a:solidFill>
                  <a:schemeClr val="tx1">
                    <a:lumMod val="75000"/>
                  </a:schemeClr>
                </a:solidFill>
              </a:rPr>
              <a:t>the progress and achievement of all children and young people </a:t>
            </a:r>
            <a:r>
              <a:rPr lang="en-GB" sz="6400" dirty="0">
                <a:solidFill>
                  <a:schemeClr val="tx1">
                    <a:lumMod val="75000"/>
                  </a:schemeClr>
                </a:solidFill>
              </a:rPr>
              <a:t>in Gloucestershire</a:t>
            </a:r>
          </a:p>
          <a:p>
            <a:pPr>
              <a:spcAft>
                <a:spcPts val="1200"/>
              </a:spcAft>
              <a:buSzPct val="150000"/>
            </a:pPr>
            <a:r>
              <a:rPr lang="en-GB" sz="6400" dirty="0">
                <a:solidFill>
                  <a:schemeClr val="tx1">
                    <a:lumMod val="75000"/>
                  </a:schemeClr>
                </a:solidFill>
              </a:rPr>
              <a:t>Membership will be </a:t>
            </a:r>
            <a:r>
              <a:rPr lang="en-GB" sz="6400" b="1" dirty="0">
                <a:solidFill>
                  <a:schemeClr val="tx1">
                    <a:lumMod val="75000"/>
                  </a:schemeClr>
                </a:solidFill>
              </a:rPr>
              <a:t>open to all schools</a:t>
            </a:r>
            <a:r>
              <a:rPr lang="en-GB" sz="6400" dirty="0">
                <a:solidFill>
                  <a:schemeClr val="tx1">
                    <a:lumMod val="75000"/>
                  </a:schemeClr>
                </a:solidFill>
              </a:rPr>
              <a:t>, irrespective of type, and all schools will be treated equally</a:t>
            </a:r>
          </a:p>
          <a:p>
            <a:pPr>
              <a:spcAft>
                <a:spcPts val="1200"/>
              </a:spcAft>
              <a:buSzPct val="150000"/>
            </a:pPr>
            <a:r>
              <a:rPr lang="en-GB" sz="6400" dirty="0">
                <a:solidFill>
                  <a:schemeClr val="tx1">
                    <a:lumMod val="75000"/>
                  </a:schemeClr>
                </a:solidFill>
              </a:rPr>
              <a:t>Led by </a:t>
            </a:r>
            <a:r>
              <a:rPr lang="en-GB" sz="6400" b="1" dirty="0">
                <a:solidFill>
                  <a:schemeClr val="tx1">
                    <a:lumMod val="75000"/>
                  </a:schemeClr>
                </a:solidFill>
              </a:rPr>
              <a:t>headteachers</a:t>
            </a:r>
            <a:r>
              <a:rPr lang="en-GB" sz="6400" dirty="0">
                <a:solidFill>
                  <a:schemeClr val="tx1">
                    <a:lumMod val="75000"/>
                  </a:schemeClr>
                </a:solidFill>
              </a:rPr>
              <a:t>, with the support of </a:t>
            </a:r>
            <a:r>
              <a:rPr lang="en-GB" sz="6400" b="1" dirty="0">
                <a:solidFill>
                  <a:schemeClr val="tx1">
                    <a:lumMod val="75000"/>
                  </a:schemeClr>
                </a:solidFill>
              </a:rPr>
              <a:t>key strategic partners </a:t>
            </a:r>
            <a:r>
              <a:rPr lang="en-GB" sz="6400" dirty="0">
                <a:solidFill>
                  <a:schemeClr val="tx1">
                    <a:lumMod val="75000"/>
                  </a:schemeClr>
                </a:solidFill>
              </a:rPr>
              <a:t>– the local authority, governors, the Diocese and the RSC</a:t>
            </a:r>
          </a:p>
          <a:p>
            <a:pPr>
              <a:spcAft>
                <a:spcPts val="1200"/>
              </a:spcAft>
              <a:buSzPct val="150000"/>
            </a:pPr>
            <a:r>
              <a:rPr lang="en-GB" sz="6400" dirty="0">
                <a:solidFill>
                  <a:schemeClr val="tx1">
                    <a:lumMod val="75000"/>
                  </a:schemeClr>
                </a:solidFill>
              </a:rPr>
              <a:t>Committed to </a:t>
            </a:r>
            <a:r>
              <a:rPr lang="en-GB" sz="6400" b="1" dirty="0">
                <a:solidFill>
                  <a:schemeClr val="tx1">
                    <a:lumMod val="75000"/>
                  </a:schemeClr>
                </a:solidFill>
              </a:rPr>
              <a:t>releasing the capacity and expertise </a:t>
            </a:r>
            <a:r>
              <a:rPr lang="en-GB" sz="6400" dirty="0">
                <a:solidFill>
                  <a:schemeClr val="tx1">
                    <a:lumMod val="75000"/>
                  </a:schemeClr>
                </a:solidFill>
              </a:rPr>
              <a:t>in the system to support schools, and recognising that </a:t>
            </a:r>
            <a:r>
              <a:rPr lang="en-GB" sz="6400" b="1" i="1" dirty="0">
                <a:solidFill>
                  <a:schemeClr val="tx1">
                    <a:lumMod val="75000"/>
                  </a:schemeClr>
                </a:solidFill>
              </a:rPr>
              <a:t>all </a:t>
            </a:r>
            <a:r>
              <a:rPr lang="en-GB" sz="6400" b="1" dirty="0">
                <a:solidFill>
                  <a:schemeClr val="tx1">
                    <a:lumMod val="75000"/>
                  </a:schemeClr>
                </a:solidFill>
              </a:rPr>
              <a:t>schools can have something to offer and have something to learn</a:t>
            </a:r>
          </a:p>
          <a:p>
            <a:pPr>
              <a:spcAft>
                <a:spcPts val="1200"/>
              </a:spcAft>
              <a:buSzPct val="150000"/>
            </a:pPr>
            <a:r>
              <a:rPr lang="en-GB" sz="6400" dirty="0">
                <a:solidFill>
                  <a:schemeClr val="tx1">
                    <a:lumMod val="75000"/>
                  </a:schemeClr>
                </a:solidFill>
              </a:rPr>
              <a:t>A non-punitive mechanism for </a:t>
            </a:r>
            <a:r>
              <a:rPr lang="en-GB" sz="6400" b="1" dirty="0">
                <a:solidFill>
                  <a:schemeClr val="tx1">
                    <a:lumMod val="75000"/>
                  </a:schemeClr>
                </a:solidFill>
              </a:rPr>
              <a:t>identifying areas for improvement, and doing something about them</a:t>
            </a:r>
          </a:p>
          <a:p>
            <a:pPr>
              <a:spcAft>
                <a:spcPts val="1200"/>
              </a:spcAft>
              <a:buSzPct val="150000"/>
            </a:pPr>
            <a:r>
              <a:rPr lang="en-GB" sz="6400" dirty="0">
                <a:solidFill>
                  <a:schemeClr val="tx1">
                    <a:lumMod val="75000"/>
                  </a:schemeClr>
                </a:solidFill>
              </a:rPr>
              <a:t>Focused on </a:t>
            </a:r>
            <a:r>
              <a:rPr lang="en-GB" sz="6400" b="1" dirty="0">
                <a:solidFill>
                  <a:schemeClr val="tx1">
                    <a:lumMod val="75000"/>
                  </a:schemeClr>
                </a:solidFill>
              </a:rPr>
              <a:t>action</a:t>
            </a:r>
            <a:r>
              <a:rPr lang="en-GB" sz="6400" dirty="0">
                <a:solidFill>
                  <a:schemeClr val="tx1">
                    <a:lumMod val="75000"/>
                  </a:schemeClr>
                </a:solidFill>
              </a:rPr>
              <a:t>, </a:t>
            </a:r>
            <a:r>
              <a:rPr lang="en-GB" sz="6400" b="1" dirty="0">
                <a:solidFill>
                  <a:schemeClr val="tx1">
                    <a:lumMod val="75000"/>
                  </a:schemeClr>
                </a:solidFill>
              </a:rPr>
              <a:t>evidence</a:t>
            </a:r>
            <a:r>
              <a:rPr lang="en-GB" sz="6400" dirty="0">
                <a:solidFill>
                  <a:schemeClr val="tx1">
                    <a:lumMod val="75000"/>
                  </a:schemeClr>
                </a:solidFill>
              </a:rPr>
              <a:t> based, and driven by </a:t>
            </a:r>
            <a:r>
              <a:rPr lang="en-GB" sz="6400" b="1" dirty="0">
                <a:solidFill>
                  <a:schemeClr val="tx1">
                    <a:lumMod val="75000"/>
                  </a:schemeClr>
                </a:solidFill>
              </a:rPr>
              <a:t>impact</a:t>
            </a:r>
          </a:p>
          <a:p>
            <a:endParaRPr lang="en-US" sz="8000" dirty="0">
              <a:solidFill>
                <a:schemeClr val="tx1">
                  <a:lumMod val="75000"/>
                </a:schemeClr>
              </a:solidFill>
            </a:endParaRPr>
          </a:p>
        </p:txBody>
      </p:sp>
    </p:spTree>
    <p:extLst>
      <p:ext uri="{BB962C8B-B14F-4D97-AF65-F5344CB8AC3E}">
        <p14:creationId xmlns:p14="http://schemas.microsoft.com/office/powerpoint/2010/main" val="60475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000"/>
            <a:ext cx="8229600" cy="399322"/>
          </a:xfrm>
        </p:spPr>
        <p:txBody>
          <a:bodyPr>
            <a:normAutofit fontScale="90000"/>
          </a:bodyPr>
          <a:lstStyle/>
          <a:p>
            <a:r>
              <a:rPr lang="en-US" dirty="0"/>
              <a:t>Local Partnership Board </a:t>
            </a:r>
            <a:r>
              <a:rPr lang="en-US" dirty="0" smtClean="0"/>
              <a:t>- so far:</a:t>
            </a:r>
            <a:endParaRPr lang="en-US" dirty="0"/>
          </a:p>
        </p:txBody>
      </p:sp>
      <p:sp>
        <p:nvSpPr>
          <p:cNvPr id="3" name="Text Placeholder 2"/>
          <p:cNvSpPr>
            <a:spLocks noGrp="1"/>
          </p:cNvSpPr>
          <p:nvPr>
            <p:ph type="body" sz="quarter" idx="13"/>
          </p:nvPr>
        </p:nvSpPr>
        <p:spPr>
          <a:xfrm>
            <a:off x="462769" y="864001"/>
            <a:ext cx="8218487" cy="3678906"/>
          </a:xfrm>
        </p:spPr>
        <p:txBody>
          <a:bodyPr>
            <a:normAutofit fontScale="25000" lnSpcReduction="20000"/>
          </a:bodyPr>
          <a:lstStyle/>
          <a:p>
            <a:pPr>
              <a:spcAft>
                <a:spcPts val="1200"/>
              </a:spcAft>
              <a:buFont typeface="Wingdings" charset="2"/>
              <a:buChar char="Ø"/>
            </a:pPr>
            <a:r>
              <a:rPr lang="en-GB" sz="6200" dirty="0" smtClean="0">
                <a:solidFill>
                  <a:schemeClr val="tx2"/>
                </a:solidFill>
              </a:rPr>
              <a:t>Carried </a:t>
            </a:r>
            <a:r>
              <a:rPr lang="en-GB" sz="6200" dirty="0">
                <a:solidFill>
                  <a:schemeClr val="tx2"/>
                </a:solidFill>
              </a:rPr>
              <a:t>out phone interviews – mix of headteachers, MAT CEOs, Diocese and RSC </a:t>
            </a:r>
            <a:r>
              <a:rPr lang="en-GB" sz="6200" dirty="0" smtClean="0">
                <a:solidFill>
                  <a:schemeClr val="tx2"/>
                </a:solidFill>
              </a:rPr>
              <a:t>office</a:t>
            </a:r>
          </a:p>
          <a:p>
            <a:pPr>
              <a:spcAft>
                <a:spcPts val="1200"/>
              </a:spcAft>
              <a:buFont typeface="Wingdings" charset="2"/>
              <a:buChar char="Ø"/>
            </a:pPr>
            <a:r>
              <a:rPr lang="en-GB" sz="6200" dirty="0" smtClean="0">
                <a:solidFill>
                  <a:schemeClr val="tx2"/>
                </a:solidFill>
              </a:rPr>
              <a:t>Basic </a:t>
            </a:r>
            <a:r>
              <a:rPr lang="en-GB" sz="6200" dirty="0">
                <a:solidFill>
                  <a:schemeClr val="tx2"/>
                </a:solidFill>
              </a:rPr>
              <a:t>data analysis of key challenges facing schools in </a:t>
            </a:r>
            <a:r>
              <a:rPr lang="en-GB" sz="6200" dirty="0" smtClean="0">
                <a:solidFill>
                  <a:schemeClr val="tx2"/>
                </a:solidFill>
              </a:rPr>
              <a:t>Gloucestershire</a:t>
            </a:r>
          </a:p>
          <a:p>
            <a:pPr>
              <a:spcAft>
                <a:spcPts val="1200"/>
              </a:spcAft>
              <a:buFont typeface="Wingdings" charset="2"/>
              <a:buChar char="Ø"/>
            </a:pPr>
            <a:r>
              <a:rPr lang="en-GB" sz="6200" dirty="0" smtClean="0">
                <a:solidFill>
                  <a:schemeClr val="tx2"/>
                </a:solidFill>
              </a:rPr>
              <a:t>Background </a:t>
            </a:r>
            <a:r>
              <a:rPr lang="en-GB" sz="6200" dirty="0">
                <a:solidFill>
                  <a:schemeClr val="tx2"/>
                </a:solidFill>
              </a:rPr>
              <a:t>research into other education </a:t>
            </a:r>
            <a:r>
              <a:rPr lang="en-GB" sz="6200" dirty="0" smtClean="0">
                <a:solidFill>
                  <a:schemeClr val="tx2"/>
                </a:solidFill>
              </a:rPr>
              <a:t>partnerships</a:t>
            </a:r>
          </a:p>
          <a:p>
            <a:pPr>
              <a:spcAft>
                <a:spcPts val="1200"/>
              </a:spcAft>
              <a:buFont typeface="Wingdings" charset="2"/>
              <a:buChar char="Ø"/>
            </a:pPr>
            <a:r>
              <a:rPr lang="en-GB" sz="6200" dirty="0" smtClean="0">
                <a:solidFill>
                  <a:schemeClr val="tx2"/>
                </a:solidFill>
              </a:rPr>
              <a:t>Workshops </a:t>
            </a:r>
            <a:r>
              <a:rPr lang="en-GB" sz="6200" dirty="0">
                <a:solidFill>
                  <a:schemeClr val="tx2"/>
                </a:solidFill>
              </a:rPr>
              <a:t>with </a:t>
            </a:r>
            <a:r>
              <a:rPr lang="en-GB" sz="6200" dirty="0" err="1" smtClean="0">
                <a:solidFill>
                  <a:schemeClr val="tx2"/>
                </a:solidFill>
              </a:rPr>
              <a:t>headteachers</a:t>
            </a:r>
            <a:endParaRPr lang="en-GB" sz="6200" dirty="0" smtClean="0">
              <a:solidFill>
                <a:schemeClr val="tx2"/>
              </a:solidFill>
            </a:endParaRPr>
          </a:p>
          <a:p>
            <a:pPr>
              <a:spcAft>
                <a:spcPts val="1200"/>
              </a:spcAft>
              <a:buFont typeface="Wingdings" charset="2"/>
              <a:buChar char="Ø"/>
            </a:pPr>
            <a:r>
              <a:rPr lang="en-GB" sz="6200" dirty="0" smtClean="0">
                <a:solidFill>
                  <a:schemeClr val="tx2"/>
                </a:solidFill>
              </a:rPr>
              <a:t>Presentations </a:t>
            </a:r>
            <a:r>
              <a:rPr lang="en-GB" sz="6200" dirty="0">
                <a:solidFill>
                  <a:schemeClr val="tx2"/>
                </a:solidFill>
              </a:rPr>
              <a:t>at GASH and </a:t>
            </a:r>
            <a:r>
              <a:rPr lang="en-GB" sz="6200" dirty="0" smtClean="0">
                <a:solidFill>
                  <a:schemeClr val="tx2"/>
                </a:solidFill>
              </a:rPr>
              <a:t>GAPH</a:t>
            </a:r>
          </a:p>
          <a:p>
            <a:pPr>
              <a:spcAft>
                <a:spcPts val="1200"/>
              </a:spcAft>
              <a:buFont typeface="Wingdings" charset="2"/>
              <a:buChar char="Ø"/>
            </a:pPr>
            <a:r>
              <a:rPr lang="en-GB" sz="6200" dirty="0" smtClean="0">
                <a:solidFill>
                  <a:schemeClr val="tx2"/>
                </a:solidFill>
              </a:rPr>
              <a:t>Discussion </a:t>
            </a:r>
            <a:r>
              <a:rPr lang="en-GB" sz="6200" dirty="0">
                <a:solidFill>
                  <a:schemeClr val="tx2"/>
                </a:solidFill>
              </a:rPr>
              <a:t>through the steering </a:t>
            </a:r>
            <a:r>
              <a:rPr lang="en-GB" sz="6200" dirty="0" smtClean="0">
                <a:solidFill>
                  <a:schemeClr val="tx2"/>
                </a:solidFill>
              </a:rPr>
              <a:t>group</a:t>
            </a:r>
          </a:p>
          <a:p>
            <a:pPr>
              <a:spcAft>
                <a:spcPts val="1200"/>
              </a:spcAft>
              <a:buFont typeface="Wingdings" charset="2"/>
              <a:buChar char="Ø"/>
            </a:pPr>
            <a:r>
              <a:rPr lang="en-GB" sz="6200" dirty="0" smtClean="0">
                <a:solidFill>
                  <a:schemeClr val="tx2"/>
                </a:solidFill>
              </a:rPr>
              <a:t>Developing </a:t>
            </a:r>
            <a:r>
              <a:rPr lang="en-GB" sz="6200" dirty="0">
                <a:solidFill>
                  <a:schemeClr val="tx2"/>
                </a:solidFill>
              </a:rPr>
              <a:t>a more concrete </a:t>
            </a:r>
            <a:r>
              <a:rPr lang="en-GB" sz="6200" dirty="0" smtClean="0">
                <a:solidFill>
                  <a:schemeClr val="tx2"/>
                </a:solidFill>
              </a:rPr>
              <a:t>proposition</a:t>
            </a:r>
          </a:p>
          <a:p>
            <a:pPr>
              <a:spcAft>
                <a:spcPts val="1200"/>
              </a:spcAft>
              <a:buFont typeface="Wingdings" charset="2"/>
              <a:buChar char="Ø"/>
            </a:pPr>
            <a:r>
              <a:rPr lang="en-GB" sz="6200" dirty="0" smtClean="0">
                <a:solidFill>
                  <a:schemeClr val="tx2"/>
                </a:solidFill>
              </a:rPr>
              <a:t>Written </a:t>
            </a:r>
            <a:r>
              <a:rPr lang="en-GB" sz="6200" dirty="0">
                <a:solidFill>
                  <a:schemeClr val="tx2"/>
                </a:solidFill>
              </a:rPr>
              <a:t>consultation with all </a:t>
            </a:r>
            <a:r>
              <a:rPr lang="en-GB" sz="6200" dirty="0" smtClean="0">
                <a:solidFill>
                  <a:schemeClr val="tx2"/>
                </a:solidFill>
              </a:rPr>
              <a:t>schools</a:t>
            </a:r>
          </a:p>
          <a:p>
            <a:pPr>
              <a:spcAft>
                <a:spcPts val="1200"/>
              </a:spcAft>
              <a:buFont typeface="Wingdings" charset="2"/>
              <a:buChar char="Ø"/>
            </a:pPr>
            <a:r>
              <a:rPr lang="en-GB" sz="6200" dirty="0" smtClean="0">
                <a:solidFill>
                  <a:schemeClr val="tx2"/>
                </a:solidFill>
              </a:rPr>
              <a:t>Piloting </a:t>
            </a:r>
            <a:r>
              <a:rPr lang="en-GB" sz="6200" dirty="0">
                <a:solidFill>
                  <a:schemeClr val="tx2"/>
                </a:solidFill>
              </a:rPr>
              <a:t>key aspects of the proposal</a:t>
            </a:r>
          </a:p>
          <a:p>
            <a:pPr>
              <a:spcAft>
                <a:spcPts val="1200"/>
              </a:spcAft>
              <a:buClr>
                <a:srgbClr val="00B050"/>
              </a:buClr>
            </a:pPr>
            <a:endParaRPr lang="en-GB" sz="4500" dirty="0"/>
          </a:p>
          <a:p>
            <a:endParaRPr lang="en-US" dirty="0"/>
          </a:p>
        </p:txBody>
      </p:sp>
    </p:spTree>
    <p:extLst>
      <p:ext uri="{BB962C8B-B14F-4D97-AF65-F5344CB8AC3E}">
        <p14:creationId xmlns:p14="http://schemas.microsoft.com/office/powerpoint/2010/main" val="651057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462" y="57150"/>
            <a:ext cx="8229600" cy="647700"/>
          </a:xfrm>
        </p:spPr>
        <p:txBody>
          <a:bodyPr rtlCol="0">
            <a:normAutofit fontScale="90000"/>
          </a:bodyPr>
          <a:lstStyle/>
          <a:p>
            <a:pPr eaLnBrk="1" fontAlgn="auto" hangingPunct="1">
              <a:spcAft>
                <a:spcPts val="0"/>
              </a:spcAft>
              <a:defRPr/>
            </a:pPr>
            <a:r>
              <a:rPr lang="en-GB" dirty="0"/>
              <a:t>GHLL </a:t>
            </a:r>
            <a:r>
              <a:rPr lang="en-GB" dirty="0" smtClean="0"/>
              <a:t>and </a:t>
            </a:r>
            <a:r>
              <a:rPr lang="en-GB" dirty="0"/>
              <a:t>Active Gloucestershire</a:t>
            </a:r>
          </a:p>
        </p:txBody>
      </p:sp>
      <p:sp>
        <p:nvSpPr>
          <p:cNvPr id="3" name="Text Placeholder 2"/>
          <p:cNvSpPr>
            <a:spLocks noGrp="1"/>
          </p:cNvSpPr>
          <p:nvPr>
            <p:ph type="body" sz="quarter" idx="13"/>
          </p:nvPr>
        </p:nvSpPr>
        <p:spPr>
          <a:xfrm>
            <a:off x="-1" y="1409700"/>
            <a:ext cx="9069395" cy="3017838"/>
          </a:xfrm>
        </p:spPr>
        <p:txBody>
          <a:bodyPr rtlCol="0">
            <a:noAutofit/>
          </a:bodyPr>
          <a:lstStyle/>
          <a:p>
            <a:pPr eaLnBrk="1" fontAlgn="auto" hangingPunct="1">
              <a:spcAft>
                <a:spcPts val="0"/>
              </a:spcAft>
              <a:defRPr/>
            </a:pPr>
            <a:r>
              <a:rPr lang="en-GB" sz="1800" dirty="0"/>
              <a:t>I</a:t>
            </a:r>
            <a:r>
              <a:rPr lang="en-GB" sz="1800" dirty="0" smtClean="0"/>
              <a:t>ntroduced 9 </a:t>
            </a:r>
            <a:r>
              <a:rPr lang="en-GB" sz="1800" dirty="0"/>
              <a:t>target schools to research based </a:t>
            </a:r>
            <a:r>
              <a:rPr lang="en-GB" sz="1800" dirty="0" smtClean="0"/>
              <a:t>behaviour to </a:t>
            </a:r>
            <a:r>
              <a:rPr lang="en-GB" sz="1800" dirty="0"/>
              <a:t>change </a:t>
            </a:r>
            <a:r>
              <a:rPr lang="en-GB" sz="1800" dirty="0" smtClean="0"/>
              <a:t>practice. Purpose: provide </a:t>
            </a:r>
            <a:r>
              <a:rPr lang="en-GB" sz="1800" dirty="0"/>
              <a:t>support </a:t>
            </a:r>
            <a:r>
              <a:rPr lang="en-GB" sz="1800" dirty="0" smtClean="0"/>
              <a:t>to increase physical activity levels of the least active pupils. Aim: set up opportunities for schools to share </a:t>
            </a:r>
            <a:r>
              <a:rPr lang="en-GB" sz="1800" dirty="0"/>
              <a:t>‘good practice’ </a:t>
            </a:r>
            <a:r>
              <a:rPr lang="en-GB" sz="1800" dirty="0" smtClean="0"/>
              <a:t>(2018-19)</a:t>
            </a:r>
          </a:p>
          <a:p>
            <a:pPr eaLnBrk="1" fontAlgn="auto" hangingPunct="1">
              <a:spcAft>
                <a:spcPts val="0"/>
              </a:spcAft>
              <a:defRPr/>
            </a:pPr>
            <a:r>
              <a:rPr lang="en-GB" sz="1800" dirty="0" smtClean="0"/>
              <a:t>Relaunched Gloucestershire </a:t>
            </a:r>
            <a:r>
              <a:rPr lang="en-GB" sz="1800" dirty="0"/>
              <a:t>‘Daily </a:t>
            </a:r>
            <a:r>
              <a:rPr lang="en-GB" sz="1800" dirty="0" smtClean="0"/>
              <a:t>Mile’. </a:t>
            </a:r>
            <a:r>
              <a:rPr lang="en-GB" sz="1800" dirty="0"/>
              <a:t>O</a:t>
            </a:r>
            <a:r>
              <a:rPr lang="en-GB" sz="1800" dirty="0" smtClean="0"/>
              <a:t>ver 1/3 of primary schools are now participating. </a:t>
            </a:r>
            <a:r>
              <a:rPr lang="en-GB" sz="1800" dirty="0"/>
              <a:t>N</a:t>
            </a:r>
            <a:r>
              <a:rPr lang="en-GB" sz="1800" dirty="0" smtClean="0"/>
              <a:t>ew </a:t>
            </a:r>
            <a:r>
              <a:rPr lang="en-GB" sz="1800" dirty="0"/>
              <a:t>package includes </a:t>
            </a:r>
            <a:r>
              <a:rPr lang="en-GB" sz="1800" dirty="0" smtClean="0"/>
              <a:t>free materials such as maps, stickers, useful tips from schools already engaged. </a:t>
            </a:r>
          </a:p>
          <a:p>
            <a:pPr eaLnBrk="1" fontAlgn="auto" hangingPunct="1">
              <a:spcAft>
                <a:spcPts val="0"/>
              </a:spcAft>
              <a:buFont typeface="Arial"/>
              <a:buChar char="•"/>
              <a:defRPr/>
            </a:pPr>
            <a:r>
              <a:rPr lang="en-GB" sz="1800" dirty="0" smtClean="0"/>
              <a:t>Sign </a:t>
            </a:r>
            <a:r>
              <a:rPr lang="en-GB" sz="1800" dirty="0"/>
              <a:t>up at </a:t>
            </a:r>
            <a:r>
              <a:rPr lang="en-GB" sz="1800" dirty="0" smtClean="0">
                <a:hlinkClick r:id="rId3"/>
              </a:rPr>
              <a:t>www.oldspotstrail.co.uk</a:t>
            </a:r>
            <a:r>
              <a:rPr lang="en-GB" sz="1800" dirty="0" smtClean="0"/>
              <a:t> or contact </a:t>
            </a:r>
            <a:r>
              <a:rPr lang="en-GB" sz="1800" dirty="0" smtClean="0">
                <a:hlinkClick r:id="rId4"/>
              </a:rPr>
              <a:t>tomhall@activegloucestershire.org</a:t>
            </a:r>
            <a:r>
              <a:rPr lang="en-GB" sz="1800" dirty="0" smtClean="0"/>
              <a:t> </a:t>
            </a:r>
            <a:endParaRPr lang="en-GB" sz="1800" dirty="0"/>
          </a:p>
          <a:p>
            <a:pPr eaLnBrk="1" fontAlgn="auto" hangingPunct="1">
              <a:spcAft>
                <a:spcPts val="0"/>
              </a:spcAft>
              <a:buFont typeface="Arial"/>
              <a:buChar char="•"/>
              <a:defRPr/>
            </a:pPr>
            <a:r>
              <a:rPr lang="en-GB" sz="1800" dirty="0"/>
              <a:t>S</a:t>
            </a:r>
            <a:r>
              <a:rPr lang="en-GB" sz="1800" dirty="0" smtClean="0"/>
              <a:t>tarting </a:t>
            </a:r>
            <a:r>
              <a:rPr lang="en-GB" sz="1800" dirty="0"/>
              <a:t>to support schools to capture </a:t>
            </a:r>
            <a:r>
              <a:rPr lang="en-GB" sz="1800" dirty="0" smtClean="0"/>
              <a:t>wider </a:t>
            </a:r>
            <a:r>
              <a:rPr lang="en-GB" sz="1800" dirty="0"/>
              <a:t>outcomes of increased physical activity by sharing strategies to snapshot </a:t>
            </a:r>
            <a:r>
              <a:rPr lang="en-GB" sz="1800" dirty="0" smtClean="0"/>
              <a:t>impact </a:t>
            </a:r>
            <a:r>
              <a:rPr lang="en-GB" sz="1800" dirty="0"/>
              <a:t>on emotional wellbeing, social skills, concentration, behaviour </a:t>
            </a:r>
            <a:r>
              <a:rPr lang="en-GB" sz="1800" dirty="0" smtClean="0"/>
              <a:t>change, for example. </a:t>
            </a:r>
            <a:endParaRPr lang="en-GB" sz="1800" dirty="0"/>
          </a:p>
        </p:txBody>
      </p:sp>
      <p:sp>
        <p:nvSpPr>
          <p:cNvPr id="6148" name="Text Placeholder 7"/>
          <p:cNvSpPr>
            <a:spLocks noGrp="1"/>
          </p:cNvSpPr>
          <p:nvPr>
            <p:ph type="body" sz="quarter" idx="14"/>
          </p:nvPr>
        </p:nvSpPr>
        <p:spPr>
          <a:xfrm>
            <a:off x="463550" y="819150"/>
            <a:ext cx="8218488" cy="431800"/>
          </a:xfrm>
        </p:spPr>
        <p:txBody>
          <a:bodyPr/>
          <a:lstStyle/>
          <a:p>
            <a:pPr eaLnBrk="1" hangingPunct="1"/>
            <a:r>
              <a:rPr lang="en-GB" altLang="en-US" smtClean="0">
                <a:latin typeface="Arial" charset="0"/>
                <a:cs typeface="Arial" charset="0"/>
              </a:rPr>
              <a:t>What’s happening this year?</a:t>
            </a:r>
          </a:p>
        </p:txBody>
      </p:sp>
      <p:pic>
        <p:nvPicPr>
          <p:cNvPr id="614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46932" y="863607"/>
            <a:ext cx="192246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77188" y="0"/>
            <a:ext cx="11620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442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900"/>
            <a:ext cx="8229600" cy="647700"/>
          </a:xfrm>
        </p:spPr>
        <p:txBody>
          <a:bodyPr rtlCol="0">
            <a:normAutofit fontScale="90000"/>
          </a:bodyPr>
          <a:lstStyle/>
          <a:p>
            <a:pPr eaLnBrk="1" fontAlgn="auto" hangingPunct="1">
              <a:spcAft>
                <a:spcPts val="0"/>
              </a:spcAft>
              <a:defRPr/>
            </a:pPr>
            <a:r>
              <a:rPr lang="en-GB" dirty="0" smtClean="0"/>
              <a:t>GHLL and Active Gloucestershire</a:t>
            </a:r>
            <a:endParaRPr lang="en-GB" dirty="0"/>
          </a:p>
        </p:txBody>
      </p:sp>
      <p:sp>
        <p:nvSpPr>
          <p:cNvPr id="6" name="Text Placeholder 5"/>
          <p:cNvSpPr>
            <a:spLocks noGrp="1"/>
          </p:cNvSpPr>
          <p:nvPr>
            <p:ph type="body" sz="quarter" idx="13"/>
          </p:nvPr>
        </p:nvSpPr>
        <p:spPr>
          <a:xfrm>
            <a:off x="463550" y="1409700"/>
            <a:ext cx="8218488" cy="3017838"/>
          </a:xfrm>
        </p:spPr>
        <p:txBody>
          <a:bodyPr rtlCol="0">
            <a:normAutofit fontScale="92500" lnSpcReduction="20000"/>
          </a:bodyPr>
          <a:lstStyle/>
          <a:p>
            <a:pPr marL="0" indent="0" eaLnBrk="1" fontAlgn="auto" hangingPunct="1">
              <a:spcAft>
                <a:spcPts val="0"/>
              </a:spcAft>
              <a:buNone/>
              <a:defRPr/>
            </a:pPr>
            <a:r>
              <a:rPr lang="en-GB" dirty="0"/>
              <a:t>We can support you in </a:t>
            </a:r>
            <a:r>
              <a:rPr lang="en-GB" dirty="0" smtClean="0"/>
              <a:t>school to:</a:t>
            </a:r>
          </a:p>
          <a:p>
            <a:pPr eaLnBrk="1" fontAlgn="auto" hangingPunct="1">
              <a:spcAft>
                <a:spcPts val="0"/>
              </a:spcAft>
              <a:defRPr/>
            </a:pPr>
            <a:r>
              <a:rPr lang="en-GB" dirty="0" smtClean="0"/>
              <a:t>maximise the impact of your PE and Sport Premium funding. Active Gloucestershire offer a free advisory service and school visits are available. </a:t>
            </a:r>
            <a:endParaRPr lang="en-GB" dirty="0"/>
          </a:p>
          <a:p>
            <a:pPr eaLnBrk="1" fontAlgn="auto" hangingPunct="1">
              <a:spcAft>
                <a:spcPts val="0"/>
              </a:spcAft>
              <a:defRPr/>
            </a:pPr>
            <a:r>
              <a:rPr lang="en-GB" dirty="0" smtClean="0"/>
              <a:t>set up your </a:t>
            </a:r>
            <a:r>
              <a:rPr lang="en-GB" dirty="0"/>
              <a:t>Daily Mile.</a:t>
            </a:r>
          </a:p>
          <a:p>
            <a:pPr eaLnBrk="1" fontAlgn="auto" hangingPunct="1">
              <a:spcAft>
                <a:spcPts val="0"/>
              </a:spcAft>
              <a:buFont typeface="Arial"/>
              <a:buChar char="•"/>
              <a:defRPr/>
            </a:pPr>
            <a:r>
              <a:rPr lang="en-GB" dirty="0" smtClean="0"/>
              <a:t>set </a:t>
            </a:r>
            <a:r>
              <a:rPr lang="en-GB" dirty="0"/>
              <a:t>up physical activity interventions.</a:t>
            </a:r>
          </a:p>
          <a:p>
            <a:pPr eaLnBrk="1" fontAlgn="auto" hangingPunct="1">
              <a:spcAft>
                <a:spcPts val="0"/>
              </a:spcAft>
              <a:buFont typeface="Arial"/>
              <a:buChar char="•"/>
              <a:defRPr/>
            </a:pPr>
            <a:r>
              <a:rPr lang="en-GB" dirty="0" smtClean="0"/>
              <a:t>help </a:t>
            </a:r>
            <a:r>
              <a:rPr lang="en-GB" dirty="0"/>
              <a:t>you analyse and document the impact and outcomes of your interventions.</a:t>
            </a:r>
          </a:p>
          <a:p>
            <a:pPr marL="0" indent="0" eaLnBrk="1" fontAlgn="auto" hangingPunct="1">
              <a:spcAft>
                <a:spcPts val="0"/>
              </a:spcAft>
              <a:buNone/>
              <a:defRPr/>
            </a:pPr>
            <a:r>
              <a:rPr lang="en-GB" dirty="0" smtClean="0">
                <a:solidFill>
                  <a:srgbClr val="FF0000"/>
                </a:solidFill>
              </a:rPr>
              <a:t>Please ensure your PE and Sport premium reporting template has been uploaded onto your website by 1 April – for further details please contact </a:t>
            </a:r>
            <a:r>
              <a:rPr lang="en-GB" dirty="0" smtClean="0">
                <a:solidFill>
                  <a:srgbClr val="FF0000"/>
                </a:solidFill>
                <a:hlinkClick r:id="rId3"/>
              </a:rPr>
              <a:t>tomhall@activegloucestershire.org</a:t>
            </a:r>
            <a:r>
              <a:rPr lang="en-GB" dirty="0">
                <a:solidFill>
                  <a:srgbClr val="FF0000"/>
                </a:solidFill>
              </a:rPr>
              <a:t> or </a:t>
            </a:r>
            <a:r>
              <a:rPr lang="en-GB" dirty="0" smtClean="0">
                <a:solidFill>
                  <a:srgbClr val="FF0000"/>
                </a:solidFill>
                <a:hlinkClick r:id="rId4"/>
              </a:rPr>
              <a:t>chris.powell@ghll.org.uk</a:t>
            </a:r>
            <a:r>
              <a:rPr lang="en-GB" dirty="0" smtClean="0">
                <a:solidFill>
                  <a:srgbClr val="FF0000"/>
                </a:solidFill>
              </a:rPr>
              <a:t>  </a:t>
            </a:r>
            <a:endParaRPr lang="en-GB" dirty="0">
              <a:solidFill>
                <a:srgbClr val="FF0000"/>
              </a:solidFill>
            </a:endParaRPr>
          </a:p>
        </p:txBody>
      </p:sp>
      <p:sp>
        <p:nvSpPr>
          <p:cNvPr id="7172" name="Text Placeholder 6"/>
          <p:cNvSpPr>
            <a:spLocks noGrp="1"/>
          </p:cNvSpPr>
          <p:nvPr>
            <p:ph type="body" sz="quarter" idx="14"/>
          </p:nvPr>
        </p:nvSpPr>
        <p:spPr>
          <a:xfrm>
            <a:off x="463550" y="901701"/>
            <a:ext cx="8218488" cy="431800"/>
          </a:xfrm>
        </p:spPr>
        <p:txBody>
          <a:bodyPr/>
          <a:lstStyle/>
          <a:p>
            <a:pPr eaLnBrk="1" hangingPunct="1"/>
            <a:r>
              <a:rPr lang="en-GB" altLang="en-US" smtClean="0">
                <a:latin typeface="Arial" charset="0"/>
                <a:cs typeface="Arial" charset="0"/>
              </a:rPr>
              <a:t>How can we help you?</a:t>
            </a:r>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852" y="2"/>
            <a:ext cx="1165225"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7239" y="863602"/>
            <a:ext cx="1927225"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0210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15900"/>
            <a:ext cx="8229600" cy="647700"/>
          </a:xfrm>
        </p:spPr>
        <p:txBody>
          <a:bodyPr/>
          <a:lstStyle/>
          <a:p>
            <a:r>
              <a:rPr lang="en-GB" altLang="en-US" smtClean="0">
                <a:latin typeface="Arial" charset="0"/>
                <a:cs typeface="Arial" charset="0"/>
              </a:rPr>
              <a:t>On-line Pupil Survey 2018</a:t>
            </a:r>
          </a:p>
        </p:txBody>
      </p:sp>
      <p:sp>
        <p:nvSpPr>
          <p:cNvPr id="3" name="Text Placeholder 2"/>
          <p:cNvSpPr>
            <a:spLocks noGrp="1"/>
          </p:cNvSpPr>
          <p:nvPr>
            <p:ph type="body" sz="quarter" idx="13"/>
          </p:nvPr>
        </p:nvSpPr>
        <p:spPr>
          <a:xfrm>
            <a:off x="77788" y="1409700"/>
            <a:ext cx="8604250" cy="3017838"/>
          </a:xfrm>
        </p:spPr>
        <p:txBody>
          <a:bodyPr/>
          <a:lstStyle/>
          <a:p>
            <a:pPr>
              <a:defRPr/>
            </a:pPr>
            <a:r>
              <a:rPr lang="en-GB" dirty="0" smtClean="0"/>
              <a:t>Number schools signed up  312</a:t>
            </a:r>
          </a:p>
          <a:p>
            <a:pPr>
              <a:defRPr/>
            </a:pPr>
            <a:r>
              <a:rPr lang="en-GB" dirty="0" smtClean="0"/>
              <a:t>Students Logged in to-date 21,881</a:t>
            </a:r>
          </a:p>
          <a:p>
            <a:pPr>
              <a:defRPr/>
            </a:pPr>
            <a:r>
              <a:rPr lang="en-GB" dirty="0" smtClean="0">
                <a:solidFill>
                  <a:srgbClr val="FF0000"/>
                </a:solidFill>
              </a:rPr>
              <a:t>New</a:t>
            </a:r>
            <a:r>
              <a:rPr lang="en-GB" dirty="0" smtClean="0"/>
              <a:t> dashboard homepage for Lodeseeker </a:t>
            </a:r>
          </a:p>
          <a:p>
            <a:pPr marL="0" indent="0">
              <a:buFont typeface="Arial" charset="0"/>
              <a:buNone/>
              <a:defRPr/>
            </a:pPr>
            <a:r>
              <a:rPr lang="en-GB" dirty="0" smtClean="0"/>
              <a:t>     2016 with your schools summary and reports</a:t>
            </a:r>
          </a:p>
          <a:p>
            <a:pPr>
              <a:defRPr/>
            </a:pPr>
            <a:r>
              <a:rPr lang="en-GB" dirty="0" smtClean="0">
                <a:hlinkClick r:id="rId3"/>
              </a:rPr>
              <a:t>https://gcc2016ls.fabsurveys.co.uk</a:t>
            </a:r>
            <a:r>
              <a:rPr lang="en-GB" dirty="0" smtClean="0"/>
              <a:t> </a:t>
            </a:r>
          </a:p>
          <a:p>
            <a:pPr>
              <a:defRPr/>
            </a:pPr>
            <a:r>
              <a:rPr lang="en-GB" dirty="0" smtClean="0"/>
              <a:t>Closing date 23</a:t>
            </a:r>
            <a:r>
              <a:rPr lang="en-GB" baseline="30000" dirty="0" smtClean="0"/>
              <a:t>rd</a:t>
            </a:r>
            <a:r>
              <a:rPr lang="en-GB" dirty="0" smtClean="0"/>
              <a:t> March 2018</a:t>
            </a:r>
          </a:p>
          <a:p>
            <a:pPr>
              <a:defRPr/>
            </a:pPr>
            <a:r>
              <a:rPr lang="en-GB" dirty="0" smtClean="0"/>
              <a:t>Results for 2018 available in June</a:t>
            </a:r>
          </a:p>
          <a:p>
            <a:pPr marL="0" indent="0">
              <a:buFont typeface="Arial" charset="0"/>
              <a:buNone/>
              <a:defRPr/>
            </a:pPr>
            <a:endParaRPr lang="en-GB" dirty="0" smtClean="0"/>
          </a:p>
          <a:p>
            <a:pPr marL="0" indent="0">
              <a:buFont typeface="Arial" charset="0"/>
              <a:buNone/>
              <a:defRPr/>
            </a:pPr>
            <a:endParaRPr lang="en-GB" dirty="0" smtClean="0"/>
          </a:p>
          <a:p>
            <a:pPr>
              <a:defRPr/>
            </a:pPr>
            <a:endParaRPr lang="en-GB" dirty="0"/>
          </a:p>
        </p:txBody>
      </p:sp>
      <p:pic>
        <p:nvPicPr>
          <p:cNvPr id="819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80341" y="187332"/>
            <a:ext cx="1131887"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638" y="1495432"/>
            <a:ext cx="3535362" cy="2651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3779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597" y="338828"/>
            <a:ext cx="3634053" cy="400110"/>
          </a:xfrm>
          <a:prstGeom prst="rect">
            <a:avLst/>
          </a:prstGeom>
        </p:spPr>
        <p:txBody>
          <a:bodyPr wrap="square">
            <a:spAutoFit/>
          </a:bodyPr>
          <a:lstStyle/>
          <a:p>
            <a:r>
              <a:rPr lang="en-GB" sz="2000" b="1" dirty="0">
                <a:solidFill>
                  <a:srgbClr val="0A387A"/>
                </a:solidFill>
              </a:rPr>
              <a:t>Moving towards statutory RSE!</a:t>
            </a:r>
            <a:endParaRPr lang="en-GB" sz="2000" dirty="0">
              <a:solidFill>
                <a:srgbClr val="0A387A"/>
              </a:solidFill>
            </a:endParaRPr>
          </a:p>
        </p:txBody>
      </p:sp>
      <p:sp>
        <p:nvSpPr>
          <p:cNvPr id="3" name="Rectangle 2"/>
          <p:cNvSpPr/>
          <p:nvPr/>
        </p:nvSpPr>
        <p:spPr>
          <a:xfrm>
            <a:off x="431597" y="763240"/>
            <a:ext cx="7776057" cy="3333220"/>
          </a:xfrm>
          <a:prstGeom prst="rect">
            <a:avLst/>
          </a:prstGeom>
        </p:spPr>
        <p:txBody>
          <a:bodyPr wrap="square">
            <a:spAutoFit/>
          </a:bodyPr>
          <a:lstStyle/>
          <a:p>
            <a:pPr>
              <a:lnSpc>
                <a:spcPct val="90000"/>
              </a:lnSpc>
              <a:buFont typeface="Wingdings" charset="0"/>
              <a:buChar char=""/>
            </a:pPr>
            <a:r>
              <a:rPr lang="en-GB" b="1" i="1" dirty="0">
                <a:solidFill>
                  <a:srgbClr val="0A387A"/>
                </a:solidFill>
                <a:latin typeface="Arial" charset="0"/>
                <a:ea typeface="MS PGothic" charset="0"/>
              </a:rPr>
              <a:t>Children and Social Work Act </a:t>
            </a:r>
            <a:r>
              <a:rPr lang="en-GB" dirty="0">
                <a:solidFill>
                  <a:srgbClr val="0A387A"/>
                </a:solidFill>
                <a:latin typeface="Arial" charset="0"/>
                <a:ea typeface="MS PGothic" charset="0"/>
              </a:rPr>
              <a:t>introduces </a:t>
            </a:r>
            <a:r>
              <a:rPr lang="en-GB" b="1" dirty="0">
                <a:solidFill>
                  <a:srgbClr val="0A387A"/>
                </a:solidFill>
                <a:latin typeface="Arial" charset="0"/>
                <a:ea typeface="MS PGothic" charset="0"/>
              </a:rPr>
              <a:t>statutory relationships and sex education </a:t>
            </a:r>
            <a:r>
              <a:rPr lang="en-GB" dirty="0">
                <a:solidFill>
                  <a:srgbClr val="0A387A"/>
                </a:solidFill>
                <a:latin typeface="Arial" charset="0"/>
                <a:ea typeface="MS PGothic" charset="0"/>
              </a:rPr>
              <a:t>across </a:t>
            </a:r>
            <a:r>
              <a:rPr lang="en-GB" b="1" u="sng" dirty="0">
                <a:solidFill>
                  <a:srgbClr val="0A387A"/>
                </a:solidFill>
                <a:latin typeface="Arial" charset="0"/>
                <a:ea typeface="MS PGothic" charset="0"/>
              </a:rPr>
              <a:t>all</a:t>
            </a:r>
            <a:r>
              <a:rPr lang="en-GB" u="sng" dirty="0">
                <a:solidFill>
                  <a:srgbClr val="0A387A"/>
                </a:solidFill>
                <a:latin typeface="Arial" charset="0"/>
                <a:ea typeface="MS PGothic" charset="0"/>
              </a:rPr>
              <a:t> </a:t>
            </a:r>
            <a:r>
              <a:rPr lang="en-GB" dirty="0">
                <a:solidFill>
                  <a:srgbClr val="0A387A"/>
                </a:solidFill>
                <a:latin typeface="Arial" charset="0"/>
                <a:ea typeface="MS PGothic" charset="0"/>
              </a:rPr>
              <a:t>secondary schools, and </a:t>
            </a:r>
            <a:r>
              <a:rPr lang="en-GB" b="1" dirty="0">
                <a:solidFill>
                  <a:srgbClr val="0A387A"/>
                </a:solidFill>
                <a:latin typeface="Arial" charset="0"/>
                <a:ea typeface="MS PGothic" charset="0"/>
              </a:rPr>
              <a:t>statutory relationships education </a:t>
            </a:r>
            <a:r>
              <a:rPr lang="en-GB" dirty="0">
                <a:solidFill>
                  <a:srgbClr val="0A387A"/>
                </a:solidFill>
                <a:latin typeface="Arial" charset="0"/>
                <a:ea typeface="MS PGothic" charset="0"/>
              </a:rPr>
              <a:t>across </a:t>
            </a:r>
            <a:r>
              <a:rPr lang="en-GB" b="1" dirty="0">
                <a:solidFill>
                  <a:srgbClr val="0A387A"/>
                </a:solidFill>
                <a:latin typeface="Arial" charset="0"/>
                <a:ea typeface="MS PGothic" charset="0"/>
              </a:rPr>
              <a:t>all </a:t>
            </a:r>
            <a:r>
              <a:rPr lang="en-GB" dirty="0">
                <a:solidFill>
                  <a:srgbClr val="0A387A"/>
                </a:solidFill>
                <a:latin typeface="Arial" charset="0"/>
                <a:ea typeface="MS PGothic" charset="0"/>
              </a:rPr>
              <a:t>primary schools.</a:t>
            </a:r>
          </a:p>
          <a:p>
            <a:pPr>
              <a:lnSpc>
                <a:spcPct val="90000"/>
              </a:lnSpc>
              <a:buFont typeface="Wingdings" charset="0"/>
              <a:buChar char=""/>
            </a:pPr>
            <a:r>
              <a:rPr lang="en-US" b="1" dirty="0">
                <a:solidFill>
                  <a:srgbClr val="0A387A"/>
                </a:solidFill>
                <a:latin typeface="Arial" charset="0"/>
                <a:ea typeface="MS PGothic" charset="0"/>
              </a:rPr>
              <a:t>Faith schools </a:t>
            </a:r>
            <a:r>
              <a:rPr lang="en-US" dirty="0">
                <a:solidFill>
                  <a:srgbClr val="0A387A"/>
                </a:solidFill>
                <a:latin typeface="Arial" charset="0"/>
                <a:ea typeface="MS PGothic" charset="0"/>
              </a:rPr>
              <a:t>will retain the right to teach according to the tenets of their faith – </a:t>
            </a:r>
            <a:r>
              <a:rPr lang="en-US" b="1" dirty="0">
                <a:solidFill>
                  <a:srgbClr val="0A387A"/>
                </a:solidFill>
                <a:latin typeface="Arial" charset="0"/>
                <a:ea typeface="MS PGothic" charset="0"/>
              </a:rPr>
              <a:t>within requirement of Equality Act - Church of England and Catholic Education Service </a:t>
            </a:r>
            <a:r>
              <a:rPr lang="en-US" dirty="0">
                <a:solidFill>
                  <a:srgbClr val="0A387A"/>
                </a:solidFill>
                <a:latin typeface="Arial" charset="0"/>
                <a:ea typeface="MS PGothic" charset="0"/>
              </a:rPr>
              <a:t>in support of statutory status</a:t>
            </a:r>
          </a:p>
          <a:p>
            <a:pPr>
              <a:lnSpc>
                <a:spcPct val="90000"/>
              </a:lnSpc>
              <a:buFont typeface="Wingdings" charset="0"/>
              <a:buChar char=""/>
            </a:pPr>
            <a:r>
              <a:rPr lang="en-GB" b="1" dirty="0">
                <a:solidFill>
                  <a:srgbClr val="0A387A"/>
                </a:solidFill>
                <a:latin typeface="Arial" charset="0"/>
                <a:ea typeface="MS PGothic" charset="0"/>
              </a:rPr>
              <a:t>Development of guidance led by Ian </a:t>
            </a:r>
            <a:r>
              <a:rPr lang="en-GB" b="1" dirty="0" err="1">
                <a:solidFill>
                  <a:srgbClr val="0A387A"/>
                </a:solidFill>
                <a:latin typeface="Arial" charset="0"/>
                <a:ea typeface="MS PGothic" charset="0"/>
              </a:rPr>
              <a:t>Bauckham</a:t>
            </a:r>
            <a:r>
              <a:rPr lang="en-GB" b="1" dirty="0">
                <a:solidFill>
                  <a:srgbClr val="0A387A"/>
                </a:solidFill>
                <a:latin typeface="Arial" charset="0"/>
                <a:ea typeface="MS PGothic" charset="0"/>
              </a:rPr>
              <a:t> CBE, with consultation with schools, young people and parents </a:t>
            </a:r>
            <a:r>
              <a:rPr lang="en-GB" dirty="0">
                <a:solidFill>
                  <a:srgbClr val="0A387A"/>
                </a:solidFill>
                <a:latin typeface="Arial" charset="0"/>
                <a:ea typeface="MS PGothic" charset="0"/>
              </a:rPr>
              <a:t>to determine content of RSE and </a:t>
            </a:r>
            <a:r>
              <a:rPr lang="en-GB" b="1" dirty="0">
                <a:solidFill>
                  <a:srgbClr val="0A387A"/>
                </a:solidFill>
                <a:latin typeface="Arial" charset="0"/>
                <a:ea typeface="MS PGothic" charset="0"/>
              </a:rPr>
              <a:t>on the fit with PSHE </a:t>
            </a:r>
            <a:r>
              <a:rPr lang="en-GB" dirty="0">
                <a:solidFill>
                  <a:srgbClr val="0A387A"/>
                </a:solidFill>
                <a:latin typeface="Arial" charset="0"/>
                <a:ea typeface="MS PGothic" charset="0"/>
              </a:rPr>
              <a:t>– </a:t>
            </a:r>
            <a:r>
              <a:rPr lang="en-GB" b="1" dirty="0" smtClean="0">
                <a:solidFill>
                  <a:srgbClr val="0A387A"/>
                </a:solidFill>
                <a:latin typeface="Arial" charset="0"/>
                <a:ea typeface="MS PGothic" charset="0"/>
              </a:rPr>
              <a:t>closed on </a:t>
            </a:r>
            <a:r>
              <a:rPr lang="en-GB" b="1" u="sng" dirty="0">
                <a:solidFill>
                  <a:srgbClr val="0A387A"/>
                </a:solidFill>
                <a:latin typeface="Arial" charset="0"/>
                <a:ea typeface="MS PGothic" charset="0"/>
              </a:rPr>
              <a:t>12th </a:t>
            </a:r>
            <a:r>
              <a:rPr lang="en-GB" b="1" u="sng" dirty="0" smtClean="0">
                <a:solidFill>
                  <a:srgbClr val="0A387A"/>
                </a:solidFill>
                <a:latin typeface="Arial" charset="0"/>
                <a:ea typeface="MS PGothic" charset="0"/>
              </a:rPr>
              <a:t>February 18</a:t>
            </a:r>
            <a:endParaRPr lang="en-GB" b="1" u="sng" dirty="0">
              <a:solidFill>
                <a:srgbClr val="0A387A"/>
              </a:solidFill>
              <a:latin typeface="Arial" charset="0"/>
              <a:ea typeface="MS PGothic" charset="0"/>
            </a:endParaRPr>
          </a:p>
          <a:p>
            <a:pPr>
              <a:lnSpc>
                <a:spcPct val="90000"/>
              </a:lnSpc>
              <a:buFont typeface="Wingdings" charset="0"/>
              <a:buChar char=""/>
            </a:pPr>
            <a:r>
              <a:rPr lang="en-GB" b="1" dirty="0">
                <a:solidFill>
                  <a:srgbClr val="0A387A"/>
                </a:solidFill>
                <a:latin typeface="Arial" charset="0"/>
                <a:ea typeface="MS PGothic" charset="0"/>
              </a:rPr>
              <a:t>Final statutory guidance will be published in 2018, </a:t>
            </a:r>
            <a:r>
              <a:rPr lang="en-GB" dirty="0">
                <a:solidFill>
                  <a:srgbClr val="0A387A"/>
                </a:solidFill>
                <a:latin typeface="Arial" charset="0"/>
                <a:ea typeface="MS PGothic" charset="0"/>
              </a:rPr>
              <a:t>ready for delivery in September 2019, but..</a:t>
            </a:r>
            <a:endParaRPr lang="en-GB" b="1" dirty="0">
              <a:solidFill>
                <a:srgbClr val="0A387A"/>
              </a:solidFill>
              <a:latin typeface="Arial" charset="0"/>
              <a:ea typeface="MS PGothic" charset="0"/>
            </a:endParaRPr>
          </a:p>
          <a:p>
            <a:pPr>
              <a:lnSpc>
                <a:spcPct val="90000"/>
              </a:lnSpc>
              <a:buFont typeface="Wingdings" charset="0"/>
              <a:buChar char=""/>
            </a:pPr>
            <a:r>
              <a:rPr lang="en-GB" b="1" dirty="0">
                <a:solidFill>
                  <a:srgbClr val="0A387A"/>
                </a:solidFill>
                <a:latin typeface="Arial" charset="0"/>
                <a:ea typeface="MS PGothic" charset="0"/>
              </a:rPr>
              <a:t>Schools </a:t>
            </a:r>
            <a:r>
              <a:rPr lang="en-GB" b="1" u="sng" dirty="0">
                <a:solidFill>
                  <a:srgbClr val="0A387A"/>
                </a:solidFill>
                <a:latin typeface="Arial" charset="0"/>
                <a:ea typeface="MS PGothic" charset="0"/>
              </a:rPr>
              <a:t>do not need to wait </a:t>
            </a:r>
            <a:r>
              <a:rPr lang="en-GB" dirty="0">
                <a:solidFill>
                  <a:srgbClr val="0A387A"/>
                </a:solidFill>
                <a:latin typeface="Arial" charset="0"/>
                <a:ea typeface="MS PGothic" charset="0"/>
              </a:rPr>
              <a:t>to make improvements to quality and delivery of RSE – the legislation will </a:t>
            </a:r>
            <a:r>
              <a:rPr lang="en-GB" b="1" dirty="0">
                <a:solidFill>
                  <a:srgbClr val="0A387A"/>
                </a:solidFill>
                <a:latin typeface="Arial" charset="0"/>
                <a:ea typeface="MS PGothic" charset="0"/>
              </a:rPr>
              <a:t>build on existing effective practice </a:t>
            </a:r>
            <a:endParaRPr lang="en-US" b="1" dirty="0">
              <a:solidFill>
                <a:srgbClr val="0A387A"/>
              </a:solidFill>
              <a:latin typeface="Arial" charset="0"/>
              <a:ea typeface="MS PGothic"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455" y="0"/>
            <a:ext cx="1162050" cy="819150"/>
          </a:xfrm>
          <a:prstGeom prst="rect">
            <a:avLst/>
          </a:prstGeom>
        </p:spPr>
      </p:pic>
    </p:spTree>
    <p:extLst>
      <p:ext uri="{BB962C8B-B14F-4D97-AF65-F5344CB8AC3E}">
        <p14:creationId xmlns:p14="http://schemas.microsoft.com/office/powerpoint/2010/main" val="26807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49" y="0"/>
            <a:ext cx="8017458" cy="2779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04749" y="2755291"/>
            <a:ext cx="8017458" cy="1477328"/>
          </a:xfrm>
          <a:prstGeom prst="rect">
            <a:avLst/>
          </a:prstGeom>
        </p:spPr>
        <p:txBody>
          <a:bodyPr wrap="square">
            <a:spAutoFit/>
          </a:bodyPr>
          <a:lstStyle/>
          <a:p>
            <a:r>
              <a:rPr lang="en-GB" dirty="0">
                <a:solidFill>
                  <a:srgbClr val="0A387A"/>
                </a:solidFill>
              </a:rPr>
              <a:t>This teacher's planning and resource pack has been produced by the Gloucestershire Healthy Living and Learning Team by both teachers in the county and sexual health specialists. </a:t>
            </a:r>
            <a:endParaRPr lang="en-GB" dirty="0" smtClean="0">
              <a:solidFill>
                <a:srgbClr val="0A387A"/>
              </a:solidFill>
            </a:endParaRPr>
          </a:p>
          <a:p>
            <a:r>
              <a:rPr lang="en-GB" dirty="0" smtClean="0">
                <a:solidFill>
                  <a:srgbClr val="0A387A"/>
                </a:solidFill>
              </a:rPr>
              <a:t>It </a:t>
            </a:r>
            <a:r>
              <a:rPr lang="en-GB" dirty="0">
                <a:solidFill>
                  <a:srgbClr val="0A387A"/>
                </a:solidFill>
              </a:rPr>
              <a:t>is intended that quality, universal RSE should become available throughout </a:t>
            </a:r>
            <a:r>
              <a:rPr lang="en-GB" dirty="0" smtClean="0">
                <a:solidFill>
                  <a:srgbClr val="0A387A"/>
                </a:solidFill>
              </a:rPr>
              <a:t>Gloucestershire.  Contact </a:t>
            </a:r>
            <a:r>
              <a:rPr lang="en-GB" dirty="0" smtClean="0">
                <a:solidFill>
                  <a:srgbClr val="0A387A"/>
                </a:solidFill>
                <a:hlinkClick r:id="rId3"/>
              </a:rPr>
              <a:t>ghll@gloucestershire.gov.uk</a:t>
            </a:r>
            <a:r>
              <a:rPr lang="en-GB" dirty="0" smtClean="0">
                <a:solidFill>
                  <a:srgbClr val="0A387A"/>
                </a:solidFill>
              </a:rPr>
              <a:t>  for more information</a:t>
            </a:r>
            <a:endParaRPr lang="en-GB" dirty="0">
              <a:solidFill>
                <a:srgbClr val="0A387A"/>
              </a:solidFill>
            </a:endParaRPr>
          </a:p>
        </p:txBody>
      </p:sp>
    </p:spTree>
    <p:extLst>
      <p:ext uri="{BB962C8B-B14F-4D97-AF65-F5344CB8AC3E}">
        <p14:creationId xmlns:p14="http://schemas.microsoft.com/office/powerpoint/2010/main" val="2391116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 y="216000"/>
            <a:ext cx="8874369" cy="648000"/>
          </a:xfrm>
        </p:spPr>
        <p:txBody>
          <a:bodyPr>
            <a:normAutofit fontScale="90000"/>
          </a:bodyPr>
          <a:lstStyle/>
          <a:p>
            <a:pPr algn="ctr"/>
            <a:r>
              <a:rPr lang="en-GB" dirty="0" smtClean="0"/>
              <a:t> </a:t>
            </a:r>
            <a:br>
              <a:rPr lang="en-GB" dirty="0" smtClean="0"/>
            </a:br>
            <a:r>
              <a:rPr lang="en-GB" sz="3100" i="1" dirty="0" smtClean="0"/>
              <a:t>Free Events</a:t>
            </a:r>
            <a:br>
              <a:rPr lang="en-GB" sz="3100" i="1" dirty="0" smtClean="0"/>
            </a:br>
            <a:r>
              <a:rPr lang="en-GB" sz="3100" dirty="0" smtClean="0"/>
              <a:t>Fischer </a:t>
            </a:r>
            <a:r>
              <a:rPr lang="en-GB" sz="3100" dirty="0"/>
              <a:t>Family Trust  (FFT</a:t>
            </a:r>
            <a:r>
              <a:rPr lang="en-GB" sz="3100" dirty="0" smtClean="0"/>
              <a:t>), Analysing School Performance (ASP) and  the Inspection </a:t>
            </a:r>
            <a:r>
              <a:rPr lang="en-GB" sz="3100" dirty="0"/>
              <a:t>Dashboard Summary Report (IDSR)</a:t>
            </a:r>
          </a:p>
        </p:txBody>
      </p:sp>
      <p:sp>
        <p:nvSpPr>
          <p:cNvPr id="3" name="Text Placeholder 2"/>
          <p:cNvSpPr>
            <a:spLocks noGrp="1"/>
          </p:cNvSpPr>
          <p:nvPr>
            <p:ph type="body" sz="quarter" idx="13"/>
          </p:nvPr>
        </p:nvSpPr>
        <p:spPr>
          <a:xfrm>
            <a:off x="313440" y="1723293"/>
            <a:ext cx="8517120" cy="3313928"/>
          </a:xfrm>
        </p:spPr>
        <p:txBody>
          <a:bodyPr>
            <a:noAutofit/>
          </a:bodyPr>
          <a:lstStyle/>
          <a:p>
            <a:pPr marL="0" indent="0">
              <a:buNone/>
            </a:pPr>
            <a:r>
              <a:rPr lang="en-GB" sz="1800" b="1" dirty="0" smtClean="0"/>
              <a:t>Date      </a:t>
            </a:r>
            <a:r>
              <a:rPr lang="en-GB" sz="1800" dirty="0" smtClean="0"/>
              <a:t>23</a:t>
            </a:r>
            <a:r>
              <a:rPr lang="en-GB" sz="1800" baseline="30000" dirty="0" smtClean="0"/>
              <a:t>rd</a:t>
            </a:r>
            <a:r>
              <a:rPr lang="en-GB" sz="1800" dirty="0" smtClean="0"/>
              <a:t> April 2018</a:t>
            </a:r>
          </a:p>
          <a:p>
            <a:pPr marL="0" indent="0">
              <a:buNone/>
            </a:pPr>
            <a:r>
              <a:rPr lang="en-GB" sz="1800" b="1" dirty="0" smtClean="0"/>
              <a:t>Times   </a:t>
            </a:r>
            <a:r>
              <a:rPr lang="en-GB" sz="1800" b="1" i="1" dirty="0" smtClean="0"/>
              <a:t>either</a:t>
            </a:r>
            <a:r>
              <a:rPr lang="en-GB" sz="1800" dirty="0" smtClean="0"/>
              <a:t> 9.30-12.00 </a:t>
            </a:r>
            <a:r>
              <a:rPr lang="en-GB" sz="1800" b="1" i="1" dirty="0" smtClean="0"/>
              <a:t>or</a:t>
            </a:r>
            <a:r>
              <a:rPr lang="en-GB" sz="1800" dirty="0" smtClean="0"/>
              <a:t> 12.30-15.00</a:t>
            </a:r>
          </a:p>
          <a:p>
            <a:pPr marL="0" indent="0">
              <a:buNone/>
            </a:pPr>
            <a:r>
              <a:rPr lang="en-GB" sz="1800" b="1" smtClean="0"/>
              <a:t>Venue   </a:t>
            </a:r>
            <a:r>
              <a:rPr lang="en-GB" sz="1800" smtClean="0"/>
              <a:t>The </a:t>
            </a:r>
            <a:r>
              <a:rPr lang="en-GB" sz="1800" dirty="0" smtClean="0"/>
              <a:t>Pavilion Cheltenham GL51 6PN</a:t>
            </a:r>
          </a:p>
          <a:p>
            <a:pPr marL="0" indent="0">
              <a:buNone/>
            </a:pPr>
            <a:endParaRPr lang="en-GB" sz="1100" dirty="0" smtClean="0"/>
          </a:p>
          <a:p>
            <a:pPr marL="0" lvl="0" indent="0">
              <a:buNone/>
            </a:pPr>
            <a:r>
              <a:rPr lang="en-GB" sz="1800" dirty="0"/>
              <a:t>This  is a complimentary two hour presentation delivered by FFT where you will learn about the key features of the new FFT Aspire, ASP and IDSR systems. </a:t>
            </a:r>
          </a:p>
          <a:p>
            <a:pPr marL="0" indent="0">
              <a:buNone/>
            </a:pPr>
            <a:endParaRPr lang="en-GB" sz="1100" dirty="0"/>
          </a:p>
          <a:p>
            <a:pPr marL="0" indent="0">
              <a:buNone/>
            </a:pPr>
            <a:r>
              <a:rPr lang="en-GB" sz="1800" dirty="0"/>
              <a:t>A</a:t>
            </a:r>
            <a:r>
              <a:rPr lang="en-GB" sz="1800" dirty="0" smtClean="0"/>
              <a:t>pply </a:t>
            </a:r>
            <a:r>
              <a:rPr lang="en-GB" sz="1800" dirty="0"/>
              <a:t>via </a:t>
            </a:r>
            <a:r>
              <a:rPr lang="en-GB" sz="1800" dirty="0" err="1" smtClean="0"/>
              <a:t>GCCPlus</a:t>
            </a:r>
            <a:r>
              <a:rPr lang="en-GB" sz="1800" dirty="0" smtClean="0"/>
              <a:t>: </a:t>
            </a:r>
            <a:r>
              <a:rPr lang="en-GB" sz="1800" b="1" dirty="0" smtClean="0">
                <a:hlinkClick r:id="rId3"/>
              </a:rPr>
              <a:t>https</a:t>
            </a:r>
            <a:r>
              <a:rPr lang="en-GB" sz="1800" b="1" dirty="0">
                <a:hlinkClick r:id="rId3"/>
              </a:rPr>
              <a:t>://www.gloucestershire.gov.uk/schoolsnet/gccplus</a:t>
            </a:r>
            <a:r>
              <a:rPr lang="en-GB" sz="1800" b="1" dirty="0" smtClean="0">
                <a:hlinkClick r:id="rId3"/>
              </a:rPr>
              <a:t>/</a:t>
            </a:r>
            <a:endParaRPr lang="en-GB" sz="1800" b="1" dirty="0" smtClean="0"/>
          </a:p>
          <a:p>
            <a:pPr marL="0" indent="0">
              <a:buNone/>
            </a:pPr>
            <a:endParaRPr lang="en-GB" sz="1600" dirty="0"/>
          </a:p>
          <a:p>
            <a:pPr marL="0" indent="0">
              <a:buNone/>
            </a:pPr>
            <a:r>
              <a:rPr lang="en-GB" sz="1800" b="1" i="1" dirty="0">
                <a:solidFill>
                  <a:srgbClr val="FF0000"/>
                </a:solidFill>
              </a:rPr>
              <a:t>Delegates will need to bring along a copy of their school’s FFT Aspire School Dashboard/print out of ASP and IDSR.</a:t>
            </a:r>
            <a:endParaRPr lang="en-GB" sz="1800" b="1" dirty="0">
              <a:solidFill>
                <a:srgbClr val="FF0000"/>
              </a:solidFill>
            </a:endParaRPr>
          </a:p>
          <a:p>
            <a:endParaRPr lang="en-GB" dirty="0"/>
          </a:p>
        </p:txBody>
      </p:sp>
      <p:sp>
        <p:nvSpPr>
          <p:cNvPr id="5" name="TextBox 4"/>
          <p:cNvSpPr txBox="1"/>
          <p:nvPr/>
        </p:nvSpPr>
        <p:spPr>
          <a:xfrm rot="878820">
            <a:off x="5933440" y="2081627"/>
            <a:ext cx="2889595" cy="430887"/>
          </a:xfrm>
          <a:prstGeom prst="rect">
            <a:avLst/>
          </a:prstGeom>
          <a:noFill/>
          <a:ln>
            <a:solidFill>
              <a:schemeClr val="tx2"/>
            </a:solidFill>
          </a:ln>
        </p:spPr>
        <p:txBody>
          <a:bodyPr wrap="square" rtlCol="0">
            <a:spAutoFit/>
          </a:bodyPr>
          <a:lstStyle/>
          <a:p>
            <a:r>
              <a:rPr lang="en-GB" sz="2200" b="1" dirty="0"/>
              <a:t>1 free place per </a:t>
            </a:r>
            <a:r>
              <a:rPr lang="en-GB" sz="2200" b="1" dirty="0" smtClean="0"/>
              <a:t>school</a:t>
            </a:r>
            <a:endParaRPr lang="en-GB" sz="2200" b="1" dirty="0"/>
          </a:p>
        </p:txBody>
      </p:sp>
    </p:spTree>
    <p:extLst>
      <p:ext uri="{BB962C8B-B14F-4D97-AF65-F5344CB8AC3E}">
        <p14:creationId xmlns:p14="http://schemas.microsoft.com/office/powerpoint/2010/main" val="4135001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GB"/>
          </a:p>
        </p:txBody>
      </p:sp>
      <p:sp>
        <p:nvSpPr>
          <p:cNvPr id="5" name="Title 4"/>
          <p:cNvSpPr>
            <a:spLocks noGrp="1"/>
          </p:cNvSpPr>
          <p:nvPr>
            <p:ph type="ctrTitle"/>
          </p:nvPr>
        </p:nvSpPr>
        <p:spPr/>
        <p:txBody>
          <a:bodyPr/>
          <a:lstStyle/>
          <a:p>
            <a:pPr algn="ctr"/>
            <a:r>
              <a:rPr lang="en-GB" dirty="0" smtClean="0"/>
              <a:t>Ofsted Inspections Update</a:t>
            </a:r>
            <a:endParaRPr lang="en-GB" dirty="0"/>
          </a:p>
        </p:txBody>
      </p:sp>
      <p:sp>
        <p:nvSpPr>
          <p:cNvPr id="7" name="Text Placeholder 6"/>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1684279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role of the Council</a:t>
            </a:r>
            <a:endParaRPr lang="en-GB" dirty="0"/>
          </a:p>
        </p:txBody>
      </p:sp>
      <p:sp>
        <p:nvSpPr>
          <p:cNvPr id="3" name="Text Placeholder 2"/>
          <p:cNvSpPr>
            <a:spLocks noGrp="1"/>
          </p:cNvSpPr>
          <p:nvPr>
            <p:ph type="body" sz="quarter" idx="13"/>
          </p:nvPr>
        </p:nvSpPr>
        <p:spPr>
          <a:xfrm>
            <a:off x="462769" y="1347538"/>
            <a:ext cx="8218487" cy="3080084"/>
          </a:xfrm>
        </p:spPr>
        <p:txBody>
          <a:bodyPr>
            <a:normAutofit/>
          </a:bodyPr>
          <a:lstStyle/>
          <a:p>
            <a:r>
              <a:rPr lang="en-GB" sz="2400" dirty="0" smtClean="0"/>
              <a:t>Ensuring the system works</a:t>
            </a:r>
          </a:p>
          <a:p>
            <a:r>
              <a:rPr lang="en-GB" sz="2400" dirty="0" smtClean="0"/>
              <a:t>Improving outcomes for vulnerable children</a:t>
            </a:r>
          </a:p>
          <a:p>
            <a:r>
              <a:rPr lang="en-GB" sz="2400" dirty="0" smtClean="0"/>
              <a:t>Acting as champions for children and families</a:t>
            </a:r>
          </a:p>
          <a:p>
            <a:endParaRPr lang="en-GB" sz="2400" dirty="0">
              <a:latin typeface="Arial"/>
              <a:cs typeface="Arial"/>
            </a:endParaRPr>
          </a:p>
          <a:p>
            <a:pPr marL="0" indent="0">
              <a:buNone/>
            </a:pPr>
            <a:endParaRPr lang="en-US" sz="2400" dirty="0" smtClean="0">
              <a:latin typeface="Arial"/>
              <a:cs typeface="Arial"/>
            </a:endParaRPr>
          </a:p>
          <a:p>
            <a:pPr marL="0" indent="0">
              <a:buNone/>
            </a:pPr>
            <a:endParaRPr lang="en-US" sz="2400" dirty="0" smtClean="0">
              <a:latin typeface="Arial"/>
              <a:cs typeface="Arial"/>
            </a:endParaRPr>
          </a:p>
          <a:p>
            <a:endParaRPr lang="en-GB" sz="2400" dirty="0" smtClean="0"/>
          </a:p>
          <a:p>
            <a:endParaRPr lang="en-GB" sz="2400" dirty="0" smtClean="0"/>
          </a:p>
          <a:p>
            <a:endParaRPr lang="en-GB" dirty="0"/>
          </a:p>
        </p:txBody>
      </p:sp>
    </p:spTree>
    <p:extLst>
      <p:ext uri="{BB962C8B-B14F-4D97-AF65-F5344CB8AC3E}">
        <p14:creationId xmlns:p14="http://schemas.microsoft.com/office/powerpoint/2010/main" val="128711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Ofsted</a:t>
            </a:r>
            <a:endParaRPr lang="en-GB"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6611" t="20930" r="34788" b="6977"/>
          <a:stretch/>
        </p:blipFill>
        <p:spPr bwMode="auto">
          <a:xfrm>
            <a:off x="5243567" y="1020726"/>
            <a:ext cx="2235836" cy="3168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36774" t="20349" r="34625" b="6977"/>
          <a:stretch/>
        </p:blipFill>
        <p:spPr bwMode="auto">
          <a:xfrm>
            <a:off x="1998934" y="1020726"/>
            <a:ext cx="2217951" cy="3168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642865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18" t="21249" r="18196" b="10000"/>
          <a:stretch/>
        </p:blipFill>
        <p:spPr bwMode="auto">
          <a:xfrm>
            <a:off x="1189313" y="60827"/>
            <a:ext cx="6918749" cy="43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1676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18" t="21249" r="18196" b="10000"/>
          <a:stretch/>
        </p:blipFill>
        <p:spPr bwMode="auto">
          <a:xfrm>
            <a:off x="1189313" y="60827"/>
            <a:ext cx="6918749" cy="43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31110" y="1388973"/>
            <a:ext cx="6597569" cy="29862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98528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18" t="21249" r="18196" b="10000"/>
          <a:stretch/>
        </p:blipFill>
        <p:spPr bwMode="auto">
          <a:xfrm>
            <a:off x="1189313" y="60827"/>
            <a:ext cx="6918749" cy="43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858952" y="1388969"/>
            <a:ext cx="5069711" cy="306729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98404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18" t="21249" r="18196" b="10000"/>
          <a:stretch/>
        </p:blipFill>
        <p:spPr bwMode="auto">
          <a:xfrm>
            <a:off x="1189313" y="60827"/>
            <a:ext cx="6918749" cy="43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14148" y="1388973"/>
            <a:ext cx="3379807" cy="298626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9840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18" t="21249" r="18196" b="10000"/>
          <a:stretch/>
        </p:blipFill>
        <p:spPr bwMode="auto">
          <a:xfrm>
            <a:off x="1189313" y="60827"/>
            <a:ext cx="6918749" cy="43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215622" y="1377388"/>
            <a:ext cx="1880879" cy="307886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9840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18" t="21249" r="18196" b="10000"/>
          <a:stretch/>
        </p:blipFill>
        <p:spPr bwMode="auto">
          <a:xfrm>
            <a:off x="1189313" y="60827"/>
            <a:ext cx="6918749" cy="43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3530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Ofsted – experiences of inspection</a:t>
            </a:r>
            <a:endParaRPr lang="en-GB" dirty="0"/>
          </a:p>
        </p:txBody>
      </p:sp>
      <p:sp>
        <p:nvSpPr>
          <p:cNvPr id="3" name="TextBox 2"/>
          <p:cNvSpPr txBox="1"/>
          <p:nvPr/>
        </p:nvSpPr>
        <p:spPr>
          <a:xfrm>
            <a:off x="609611" y="1066811"/>
            <a:ext cx="8292351" cy="3323987"/>
          </a:xfrm>
          <a:prstGeom prst="rect">
            <a:avLst/>
          </a:prstGeom>
          <a:noFill/>
        </p:spPr>
        <p:txBody>
          <a:bodyPr wrap="square" rtlCol="0">
            <a:spAutoFit/>
          </a:bodyPr>
          <a:lstStyle/>
          <a:p>
            <a:pPr marL="285750" indent="-285750">
              <a:buFontTx/>
              <a:buChar char="-"/>
            </a:pPr>
            <a:r>
              <a:rPr lang="en-GB" sz="2400" dirty="0" smtClean="0">
                <a:latin typeface="Arial" panose="020B0604020202020204" pitchFamily="34" charset="0"/>
                <a:cs typeface="Arial" panose="020B0604020202020204" pitchFamily="34" charset="0"/>
              </a:rPr>
              <a:t>Accurate self evaluation</a:t>
            </a:r>
          </a:p>
          <a:p>
            <a:pPr marL="285750" indent="-285750">
              <a:buFontTx/>
              <a:buChar char="-"/>
            </a:pPr>
            <a:r>
              <a:rPr lang="en-GB" sz="2400" dirty="0" smtClean="0">
                <a:latin typeface="Arial" panose="020B0604020202020204" pitchFamily="34" charset="0"/>
                <a:cs typeface="Arial" panose="020B0604020202020204" pitchFamily="34" charset="0"/>
              </a:rPr>
              <a:t>Topic books</a:t>
            </a:r>
          </a:p>
          <a:p>
            <a:pPr marL="285750" indent="-285750">
              <a:buFontTx/>
              <a:buChar char="-"/>
            </a:pPr>
            <a:r>
              <a:rPr lang="en-GB" sz="2400" dirty="0" smtClean="0">
                <a:latin typeface="Arial" panose="020B0604020202020204" pitchFamily="34" charset="0"/>
                <a:cs typeface="Arial" panose="020B0604020202020204" pitchFamily="34" charset="0"/>
              </a:rPr>
              <a:t>Curriculum</a:t>
            </a:r>
          </a:p>
          <a:p>
            <a:pPr marL="285750" indent="-285750">
              <a:buFontTx/>
              <a:buChar char="-"/>
            </a:pPr>
            <a:r>
              <a:rPr lang="en-GB" sz="2400" dirty="0" smtClean="0">
                <a:latin typeface="Arial" panose="020B0604020202020204" pitchFamily="34" charset="0"/>
                <a:cs typeface="Arial" panose="020B0604020202020204" pitchFamily="34" charset="0"/>
              </a:rPr>
              <a:t>Subject leaders</a:t>
            </a:r>
          </a:p>
          <a:p>
            <a:pPr marL="285750" indent="-285750">
              <a:buFontTx/>
              <a:buChar char="-"/>
            </a:pPr>
            <a:r>
              <a:rPr lang="en-GB" sz="2400" dirty="0" smtClean="0">
                <a:latin typeface="Arial" panose="020B0604020202020204" pitchFamily="34" charset="0"/>
                <a:cs typeface="Arial" panose="020B0604020202020204" pitchFamily="34" charset="0"/>
              </a:rPr>
              <a:t>Tracking systems</a:t>
            </a:r>
          </a:p>
          <a:p>
            <a:pPr marL="285750" indent="-285750">
              <a:buFontTx/>
              <a:buChar char="-"/>
            </a:pPr>
            <a:r>
              <a:rPr lang="en-GB" sz="2400" dirty="0" smtClean="0">
                <a:latin typeface="Arial" panose="020B0604020202020204" pitchFamily="34" charset="0"/>
                <a:cs typeface="Arial" panose="020B0604020202020204" pitchFamily="34" charset="0"/>
              </a:rPr>
              <a:t>Data presentation</a:t>
            </a:r>
          </a:p>
          <a:p>
            <a:pPr marL="285750" indent="-285750">
              <a:buFontTx/>
              <a:buChar char="-"/>
            </a:pPr>
            <a:r>
              <a:rPr lang="en-GB" sz="2400" dirty="0" smtClean="0">
                <a:latin typeface="Arial" panose="020B0604020202020204" pitchFamily="34" charset="0"/>
                <a:cs typeface="Arial" panose="020B0604020202020204" pitchFamily="34" charset="0"/>
              </a:rPr>
              <a:t>Prior attainment</a:t>
            </a:r>
          </a:p>
          <a:p>
            <a:pPr marL="285750" indent="-285750">
              <a:buFontTx/>
              <a:buChar char="-"/>
            </a:pPr>
            <a:r>
              <a:rPr lang="en-GB" sz="2400" dirty="0" smtClean="0">
                <a:latin typeface="Arial" panose="020B0604020202020204" pitchFamily="34" charset="0"/>
                <a:cs typeface="Arial" panose="020B0604020202020204" pitchFamily="34" charset="0"/>
              </a:rPr>
              <a:t>Any concerns during inspection / factual accuracy check</a:t>
            </a:r>
          </a:p>
          <a:p>
            <a:pPr marL="285750" indent="-285750">
              <a:buFontTx/>
              <a:buChar char="-"/>
            </a:pPr>
            <a:endParaRPr lang="en-GB" dirty="0"/>
          </a:p>
        </p:txBody>
      </p:sp>
    </p:spTree>
    <p:extLst>
      <p:ext uri="{BB962C8B-B14F-4D97-AF65-F5344CB8AC3E}">
        <p14:creationId xmlns:p14="http://schemas.microsoft.com/office/powerpoint/2010/main" val="17785180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GB" dirty="0" smtClean="0"/>
              <a:t>Closing the Gap</a:t>
            </a:r>
            <a:endParaRPr lang="en-GB" dirty="0"/>
          </a:p>
        </p:txBody>
      </p:sp>
    </p:spTree>
    <p:extLst>
      <p:ext uri="{BB962C8B-B14F-4D97-AF65-F5344CB8AC3E}">
        <p14:creationId xmlns:p14="http://schemas.microsoft.com/office/powerpoint/2010/main" val="3523525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535746" y="1914525"/>
            <a:ext cx="6283569" cy="1314450"/>
          </a:xfrm>
        </p:spPr>
        <p:txBody>
          <a:bodyPr>
            <a:noAutofit/>
          </a:bodyPr>
          <a:lstStyle/>
          <a:p>
            <a:pPr marL="342900" indent="-342900">
              <a:buFont typeface="Arial" panose="020B0604020202020204" pitchFamily="34" charset="0"/>
              <a:buChar char="•"/>
            </a:pPr>
            <a:r>
              <a:rPr lang="en-GB" sz="2800" dirty="0"/>
              <a:t>Governor training</a:t>
            </a:r>
          </a:p>
          <a:p>
            <a:pPr marL="342900" indent="-342900">
              <a:buFont typeface="Arial" panose="020B0604020202020204" pitchFamily="34" charset="0"/>
              <a:buChar char="•"/>
            </a:pPr>
            <a:r>
              <a:rPr lang="en-GB" sz="2800" dirty="0" smtClean="0"/>
              <a:t>Social media</a:t>
            </a:r>
          </a:p>
          <a:p>
            <a:pPr marL="342900" indent="-342900">
              <a:buFont typeface="Arial" panose="020B0604020202020204" pitchFamily="34" charset="0"/>
              <a:buChar char="•"/>
            </a:pPr>
            <a:r>
              <a:rPr lang="en-GB" sz="2800" dirty="0"/>
              <a:t>Barring</a:t>
            </a:r>
          </a:p>
          <a:p>
            <a:pPr marL="342900" indent="-342900">
              <a:buFont typeface="Arial" panose="020B0604020202020204" pitchFamily="34" charset="0"/>
              <a:buChar char="•"/>
            </a:pPr>
            <a:endParaRPr lang="en-GB" sz="2800" dirty="0"/>
          </a:p>
          <a:p>
            <a:endParaRPr lang="en-GB" dirty="0"/>
          </a:p>
        </p:txBody>
      </p:sp>
      <p:sp>
        <p:nvSpPr>
          <p:cNvPr id="5" name="Title 4"/>
          <p:cNvSpPr>
            <a:spLocks noGrp="1"/>
          </p:cNvSpPr>
          <p:nvPr>
            <p:ph type="ctrTitle"/>
          </p:nvPr>
        </p:nvSpPr>
        <p:spPr/>
        <p:txBody>
          <a:bodyPr/>
          <a:lstStyle/>
          <a:p>
            <a:pPr algn="ctr"/>
            <a:r>
              <a:rPr lang="en-GB" dirty="0" smtClean="0"/>
              <a:t>Governance</a:t>
            </a:r>
            <a:endParaRPr lang="en-GB" dirty="0"/>
          </a:p>
        </p:txBody>
      </p:sp>
    </p:spTree>
    <p:extLst>
      <p:ext uri="{BB962C8B-B14F-4D97-AF65-F5344CB8AC3E}">
        <p14:creationId xmlns:p14="http://schemas.microsoft.com/office/powerpoint/2010/main" val="3084278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education structure</a:t>
            </a:r>
            <a:endParaRPr lang="en-US" dirty="0"/>
          </a:p>
        </p:txBody>
      </p:sp>
      <p:sp>
        <p:nvSpPr>
          <p:cNvPr id="3" name="Text Placeholder 2"/>
          <p:cNvSpPr>
            <a:spLocks noGrp="1"/>
          </p:cNvSpPr>
          <p:nvPr>
            <p:ph type="body" sz="quarter" idx="13"/>
          </p:nvPr>
        </p:nvSpPr>
        <p:spPr>
          <a:xfrm>
            <a:off x="462769" y="1607420"/>
            <a:ext cx="8218487" cy="2820201"/>
          </a:xfrm>
        </p:spPr>
        <p:txBody>
          <a:bodyPr>
            <a:normAutofit/>
          </a:bodyPr>
          <a:lstStyle/>
          <a:p>
            <a:pPr marL="0" indent="0">
              <a:buNone/>
            </a:pPr>
            <a:r>
              <a:rPr lang="en-GB" dirty="0" smtClean="0"/>
              <a:t>•</a:t>
            </a:r>
            <a:r>
              <a:rPr lang="en-GB" dirty="0"/>
              <a:t>	</a:t>
            </a:r>
            <a:r>
              <a:rPr lang="en-GB" sz="2400" dirty="0" smtClean="0"/>
              <a:t>Education </a:t>
            </a:r>
            <a:r>
              <a:rPr lang="en-GB" sz="2400" dirty="0"/>
              <a:t>Outcomes &amp; </a:t>
            </a:r>
            <a:r>
              <a:rPr lang="en-GB" sz="2400" dirty="0" smtClean="0"/>
              <a:t>Intervention - Jane Lloyd Davies</a:t>
            </a:r>
            <a:endParaRPr lang="en-GB" sz="2400" dirty="0"/>
          </a:p>
          <a:p>
            <a:pPr marL="0" indent="0">
              <a:buNone/>
            </a:pPr>
            <a:r>
              <a:rPr lang="en-GB" sz="2400" dirty="0"/>
              <a:t>•	Commissioning for </a:t>
            </a:r>
            <a:r>
              <a:rPr lang="en-GB" sz="2400" dirty="0" smtClean="0"/>
              <a:t>Learning - Clare Medland </a:t>
            </a:r>
            <a:endParaRPr lang="en-GB" sz="2400" dirty="0"/>
          </a:p>
          <a:p>
            <a:pPr marL="0" indent="0">
              <a:buNone/>
            </a:pPr>
            <a:r>
              <a:rPr lang="en-GB" sz="2400" dirty="0"/>
              <a:t>•	Services for Children with Additional </a:t>
            </a:r>
            <a:r>
              <a:rPr lang="en-GB" sz="2400" dirty="0" smtClean="0"/>
              <a:t>Needs - Charlotte 	Jones</a:t>
            </a:r>
            <a:endParaRPr lang="en-GB" sz="2400" dirty="0"/>
          </a:p>
        </p:txBody>
      </p:sp>
      <p:sp>
        <p:nvSpPr>
          <p:cNvPr id="4" name="Text Placeholder 3"/>
          <p:cNvSpPr>
            <a:spLocks noGrp="1"/>
          </p:cNvSpPr>
          <p:nvPr>
            <p:ph type="body" sz="quarter" idx="14"/>
          </p:nvPr>
        </p:nvSpPr>
        <p:spPr/>
        <p:txBody>
          <a:bodyPr/>
          <a:lstStyle/>
          <a:p>
            <a:r>
              <a:rPr lang="en-GB" dirty="0" smtClean="0"/>
              <a:t>Three </a:t>
            </a:r>
            <a:r>
              <a:rPr lang="en-GB" dirty="0"/>
              <a:t>service areas under Tim Browne, Head of Education:</a:t>
            </a:r>
          </a:p>
          <a:p>
            <a:endParaRPr lang="en-US" dirty="0"/>
          </a:p>
        </p:txBody>
      </p:sp>
    </p:spTree>
    <p:extLst>
      <p:ext uri="{BB962C8B-B14F-4D97-AF65-F5344CB8AC3E}">
        <p14:creationId xmlns:p14="http://schemas.microsoft.com/office/powerpoint/2010/main" val="2298799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Governor training</a:t>
            </a:r>
            <a:endParaRPr lang="en-GB"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67" t="11478" r="41222" b="6767"/>
          <a:stretch/>
        </p:blipFill>
        <p:spPr bwMode="auto">
          <a:xfrm>
            <a:off x="2783848" y="864007"/>
            <a:ext cx="2995643" cy="42093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1438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Governor training</a:t>
            </a:r>
            <a:endParaRPr lang="en-GB"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892" y="955451"/>
            <a:ext cx="6097768" cy="3428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380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Social media</a:t>
            </a:r>
            <a:endParaRPr lang="en-GB" dirty="0"/>
          </a:p>
        </p:txBody>
      </p:sp>
    </p:spTree>
    <p:extLst>
      <p:ext uri="{BB962C8B-B14F-4D97-AF65-F5344CB8AC3E}">
        <p14:creationId xmlns:p14="http://schemas.microsoft.com/office/powerpoint/2010/main" val="27377209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Barring</a:t>
            </a:r>
            <a:endParaRPr lang="en-GB" dirty="0"/>
          </a:p>
        </p:txBody>
      </p:sp>
      <p:pic>
        <p:nvPicPr>
          <p:cNvPr id="3075" name="Picture 3">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22" t="17213" r="33761" b="7870"/>
          <a:stretch/>
        </p:blipFill>
        <p:spPr bwMode="auto">
          <a:xfrm>
            <a:off x="2960902" y="499047"/>
            <a:ext cx="2824730" cy="38986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44058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GB" dirty="0" smtClean="0"/>
              <a:t>Assessment and Curriculum</a:t>
            </a:r>
            <a:endParaRPr lang="en-GB" dirty="0"/>
          </a:p>
        </p:txBody>
      </p:sp>
    </p:spTree>
    <p:extLst>
      <p:ext uri="{BB962C8B-B14F-4D97-AF65-F5344CB8AC3E}">
        <p14:creationId xmlns:p14="http://schemas.microsoft.com/office/powerpoint/2010/main" val="1120400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63769" y="573563"/>
            <a:ext cx="8447964" cy="4585871"/>
          </a:xfrm>
          <a:prstGeom prst="rect">
            <a:avLst/>
          </a:prstGeom>
        </p:spPr>
        <p:txBody>
          <a:bodyPr wrap="square">
            <a:spAutoFit/>
          </a:bodyPr>
          <a:lstStyle/>
          <a:p>
            <a:r>
              <a:rPr lang="en-GB" sz="2000" dirty="0" smtClean="0">
                <a:solidFill>
                  <a:srgbClr val="000000"/>
                </a:solidFill>
                <a:ea typeface="Geneva"/>
                <a:cs typeface="Calibri" panose="020F0502020204030204" pitchFamily="34" charset="0"/>
              </a:rPr>
              <a:t>The </a:t>
            </a:r>
            <a:r>
              <a:rPr lang="en-GB" sz="2000" b="1" dirty="0">
                <a:solidFill>
                  <a:srgbClr val="800000"/>
                </a:solidFill>
                <a:ea typeface="Geneva"/>
                <a:cs typeface="Calibri" panose="020F0502020204030204" pitchFamily="34" charset="0"/>
              </a:rPr>
              <a:t>2017 primary school performance tables</a:t>
            </a:r>
            <a:r>
              <a:rPr lang="en-GB" sz="2000" dirty="0">
                <a:solidFill>
                  <a:srgbClr val="000000"/>
                </a:solidFill>
                <a:ea typeface="Geneva"/>
                <a:cs typeface="Calibri" panose="020F0502020204030204" pitchFamily="34" charset="0"/>
              </a:rPr>
              <a:t> report:</a:t>
            </a:r>
          </a:p>
          <a:p>
            <a:pPr marL="285750" indent="-285750">
              <a:buFont typeface="Wingdings" panose="05000000000000000000" pitchFamily="2" charset="2"/>
              <a:buChar char="§"/>
            </a:pPr>
            <a:r>
              <a:rPr lang="en-GB" sz="2000" dirty="0">
                <a:solidFill>
                  <a:srgbClr val="000000"/>
                </a:solidFill>
                <a:ea typeface="Geneva"/>
                <a:cs typeface="Calibri" panose="020F0502020204030204" pitchFamily="34" charset="0"/>
              </a:rPr>
              <a:t>results from KS2 tests in reading, GPS </a:t>
            </a:r>
            <a:r>
              <a:rPr lang="en-GB" sz="2000" dirty="0" smtClean="0">
                <a:solidFill>
                  <a:srgbClr val="000000"/>
                </a:solidFill>
                <a:ea typeface="Geneva"/>
                <a:cs typeface="Calibri" panose="020F0502020204030204" pitchFamily="34" charset="0"/>
              </a:rPr>
              <a:t>and mathematics;</a:t>
            </a:r>
          </a:p>
          <a:p>
            <a:pPr marL="285750" indent="-285750">
              <a:buFont typeface="Wingdings" panose="05000000000000000000" pitchFamily="2" charset="2"/>
              <a:buChar char="§"/>
            </a:pPr>
            <a:r>
              <a:rPr lang="en-GB" sz="2000" dirty="0" smtClean="0">
                <a:solidFill>
                  <a:srgbClr val="000000"/>
                </a:solidFill>
                <a:ea typeface="Geneva"/>
                <a:cs typeface="Calibri" panose="020F0502020204030204" pitchFamily="34" charset="0"/>
              </a:rPr>
              <a:t>KS2 TA </a:t>
            </a:r>
            <a:r>
              <a:rPr lang="en-GB" sz="2000" dirty="0">
                <a:solidFill>
                  <a:srgbClr val="000000"/>
                </a:solidFill>
                <a:ea typeface="Geneva"/>
                <a:cs typeface="Calibri" panose="020F0502020204030204" pitchFamily="34" charset="0"/>
              </a:rPr>
              <a:t>in reading, </a:t>
            </a:r>
            <a:r>
              <a:rPr lang="en-GB" sz="2000" dirty="0" smtClean="0">
                <a:solidFill>
                  <a:srgbClr val="000000"/>
                </a:solidFill>
                <a:ea typeface="Geneva"/>
                <a:cs typeface="Calibri" panose="020F0502020204030204" pitchFamily="34" charset="0"/>
              </a:rPr>
              <a:t>writing, mathematics </a:t>
            </a:r>
            <a:r>
              <a:rPr lang="en-GB" sz="2000" dirty="0">
                <a:solidFill>
                  <a:srgbClr val="000000"/>
                </a:solidFill>
                <a:ea typeface="Geneva"/>
                <a:cs typeface="Calibri" panose="020F0502020204030204" pitchFamily="34" charset="0"/>
              </a:rPr>
              <a:t>and </a:t>
            </a:r>
            <a:r>
              <a:rPr lang="en-GB" sz="2000" dirty="0" smtClean="0">
                <a:solidFill>
                  <a:srgbClr val="000000"/>
                </a:solidFill>
                <a:ea typeface="Geneva"/>
                <a:cs typeface="Calibri" panose="020F0502020204030204" pitchFamily="34" charset="0"/>
              </a:rPr>
              <a:t>science;</a:t>
            </a:r>
          </a:p>
          <a:p>
            <a:pPr marL="285750" indent="-285750">
              <a:buFont typeface="Wingdings" panose="05000000000000000000" pitchFamily="2" charset="2"/>
              <a:buChar char="§"/>
            </a:pPr>
            <a:r>
              <a:rPr lang="en-GB" sz="2000" dirty="0">
                <a:solidFill>
                  <a:srgbClr val="000000"/>
                </a:solidFill>
                <a:ea typeface="Geneva"/>
                <a:cs typeface="Calibri" panose="020F0502020204030204" pitchFamily="34" charset="0"/>
              </a:rPr>
              <a:t>A</a:t>
            </a:r>
            <a:r>
              <a:rPr lang="en-GB" sz="2000" dirty="0" smtClean="0">
                <a:solidFill>
                  <a:srgbClr val="000000"/>
                </a:solidFill>
                <a:ea typeface="Geneva"/>
                <a:cs typeface="Calibri" panose="020F0502020204030204" pitchFamily="34" charset="0"/>
              </a:rPr>
              <a:t>verage </a:t>
            </a:r>
            <a:r>
              <a:rPr lang="en-GB" sz="2000" dirty="0">
                <a:solidFill>
                  <a:srgbClr val="000000"/>
                </a:solidFill>
                <a:ea typeface="Geneva"/>
                <a:cs typeface="Calibri" panose="020F0502020204030204" pitchFamily="34" charset="0"/>
              </a:rPr>
              <a:t>pupil progress measures in </a:t>
            </a:r>
            <a:r>
              <a:rPr lang="en-GB" sz="2000" dirty="0" smtClean="0">
                <a:solidFill>
                  <a:srgbClr val="000000"/>
                </a:solidFill>
                <a:ea typeface="Geneva"/>
                <a:cs typeface="Calibri" panose="020F0502020204030204" pitchFamily="34" charset="0"/>
              </a:rPr>
              <a:t>reading, writing </a:t>
            </a:r>
            <a:r>
              <a:rPr lang="en-GB" sz="2000" dirty="0">
                <a:solidFill>
                  <a:srgbClr val="000000"/>
                </a:solidFill>
                <a:ea typeface="Geneva"/>
                <a:cs typeface="Calibri" panose="020F0502020204030204" pitchFamily="34" charset="0"/>
              </a:rPr>
              <a:t>and </a:t>
            </a:r>
            <a:r>
              <a:rPr lang="en-GB" sz="2000" dirty="0" smtClean="0">
                <a:solidFill>
                  <a:srgbClr val="000000"/>
                </a:solidFill>
                <a:ea typeface="Geneva"/>
                <a:cs typeface="Calibri" panose="020F0502020204030204" pitchFamily="34" charset="0"/>
              </a:rPr>
              <a:t>mathematics;</a:t>
            </a:r>
          </a:p>
          <a:p>
            <a:pPr marL="285750" indent="-285750">
              <a:buFont typeface="Wingdings" panose="05000000000000000000" pitchFamily="2" charset="2"/>
              <a:buChar char="§"/>
            </a:pPr>
            <a:r>
              <a:rPr lang="en-GB" sz="2000" dirty="0" smtClean="0">
                <a:solidFill>
                  <a:srgbClr val="000000"/>
                </a:solidFill>
                <a:ea typeface="Geneva"/>
                <a:cs typeface="Calibri" panose="020F0502020204030204" pitchFamily="34" charset="0"/>
              </a:rPr>
              <a:t>Compare to similar schools (primary/junior settings).</a:t>
            </a:r>
          </a:p>
          <a:p>
            <a:endParaRPr lang="en-GB" sz="600" dirty="0">
              <a:solidFill>
                <a:srgbClr val="000000"/>
              </a:solidFill>
              <a:ea typeface="Geneva"/>
              <a:cs typeface="Calibri" panose="020F0502020204030204" pitchFamily="34" charset="0"/>
            </a:endParaRPr>
          </a:p>
          <a:p>
            <a:r>
              <a:rPr lang="en-GB" sz="2000" b="1" u="sng" dirty="0">
                <a:solidFill>
                  <a:srgbClr val="000000"/>
                </a:solidFill>
                <a:ea typeface="Geneva"/>
                <a:cs typeface="Calibri" panose="020F0502020204030204" pitchFamily="34" charset="0"/>
                <a:hlinkClick r:id="rId2"/>
              </a:rPr>
              <a:t>2017 EYFS profile </a:t>
            </a:r>
            <a:r>
              <a:rPr lang="en-GB" sz="2000" b="1" u="sng" dirty="0" smtClean="0">
                <a:solidFill>
                  <a:srgbClr val="000000"/>
                </a:solidFill>
                <a:ea typeface="Geneva"/>
                <a:cs typeface="Calibri" panose="020F0502020204030204" pitchFamily="34" charset="0"/>
                <a:hlinkClick r:id="rId2"/>
              </a:rPr>
              <a:t>results</a:t>
            </a:r>
            <a:r>
              <a:rPr lang="en-GB" sz="2000" dirty="0" smtClean="0">
                <a:solidFill>
                  <a:srgbClr val="000000"/>
                </a:solidFill>
                <a:ea typeface="Geneva"/>
                <a:cs typeface="Calibri" panose="020F0502020204030204" pitchFamily="34" charset="0"/>
              </a:rPr>
              <a:t> </a:t>
            </a:r>
          </a:p>
          <a:p>
            <a:r>
              <a:rPr lang="en-GB" sz="2000" b="1" dirty="0" smtClean="0">
                <a:solidFill>
                  <a:srgbClr val="800000"/>
                </a:solidFill>
                <a:ea typeface="Geneva"/>
                <a:cs typeface="Calibri" panose="020F0502020204030204" pitchFamily="34" charset="0"/>
              </a:rPr>
              <a:t>2017 </a:t>
            </a:r>
            <a:r>
              <a:rPr lang="en-GB" sz="2000" b="1" dirty="0">
                <a:solidFill>
                  <a:srgbClr val="800000"/>
                </a:solidFill>
                <a:ea typeface="Geneva"/>
                <a:cs typeface="Calibri" panose="020F0502020204030204" pitchFamily="34" charset="0"/>
              </a:rPr>
              <a:t>PSC/KS1 assessments</a:t>
            </a:r>
            <a:r>
              <a:rPr lang="en-GB" sz="2000" dirty="0">
                <a:solidFill>
                  <a:srgbClr val="000000"/>
                </a:solidFill>
                <a:ea typeface="Geneva"/>
                <a:cs typeface="Calibri" panose="020F0502020204030204" pitchFamily="34" charset="0"/>
              </a:rPr>
              <a:t> </a:t>
            </a:r>
            <a:endParaRPr lang="en-GB" sz="2000" dirty="0" smtClean="0">
              <a:solidFill>
                <a:srgbClr val="000000"/>
              </a:solidFill>
              <a:ea typeface="Geneva"/>
              <a:cs typeface="Calibri" panose="020F0502020204030204" pitchFamily="34" charset="0"/>
            </a:endParaRPr>
          </a:p>
          <a:p>
            <a:r>
              <a:rPr lang="en-GB" sz="2000" b="1" u="sng" dirty="0" smtClean="0">
                <a:solidFill>
                  <a:srgbClr val="000000"/>
                </a:solidFill>
                <a:ea typeface="Geneva"/>
                <a:cs typeface="Calibri" panose="020F0502020204030204" pitchFamily="34" charset="0"/>
                <a:hlinkClick r:id="rId3"/>
              </a:rPr>
              <a:t>2017 </a:t>
            </a:r>
            <a:r>
              <a:rPr lang="en-GB" sz="2000" b="1" u="sng" dirty="0">
                <a:solidFill>
                  <a:srgbClr val="000000"/>
                </a:solidFill>
                <a:ea typeface="Geneva"/>
                <a:cs typeface="Calibri" panose="020F0502020204030204" pitchFamily="34" charset="0"/>
                <a:hlinkClick r:id="rId3"/>
              </a:rPr>
              <a:t>KS2 national curriculum assessments</a:t>
            </a:r>
            <a:endParaRPr lang="en-GB" sz="2000" dirty="0">
              <a:solidFill>
                <a:srgbClr val="000000"/>
              </a:solidFill>
              <a:ea typeface="Geneva"/>
              <a:cs typeface="Calibri" panose="020F0502020204030204" pitchFamily="34" charset="0"/>
            </a:endParaRPr>
          </a:p>
          <a:p>
            <a:r>
              <a:rPr lang="en-GB" sz="2000" dirty="0">
                <a:solidFill>
                  <a:srgbClr val="000000"/>
                </a:solidFill>
                <a:ea typeface="Geneva"/>
                <a:cs typeface="Calibri" panose="020F0502020204030204" pitchFamily="34" charset="0"/>
              </a:rPr>
              <a:t>Revised statistics for 2017 at </a:t>
            </a:r>
            <a:r>
              <a:rPr lang="en-GB" sz="2000" dirty="0" smtClean="0">
                <a:solidFill>
                  <a:srgbClr val="000000"/>
                </a:solidFill>
                <a:ea typeface="Geneva"/>
                <a:cs typeface="Calibri" panose="020F0502020204030204" pitchFamily="34" charset="0"/>
              </a:rPr>
              <a:t>national/regional/LA </a:t>
            </a:r>
            <a:r>
              <a:rPr lang="en-GB" sz="2000" dirty="0">
                <a:solidFill>
                  <a:srgbClr val="000000"/>
                </a:solidFill>
                <a:ea typeface="Geneva"/>
                <a:cs typeface="Calibri" panose="020F0502020204030204" pitchFamily="34" charset="0"/>
              </a:rPr>
              <a:t>level, </a:t>
            </a:r>
            <a:r>
              <a:rPr lang="en-GB" sz="2000" dirty="0" smtClean="0">
                <a:solidFill>
                  <a:srgbClr val="000000"/>
                </a:solidFill>
                <a:ea typeface="Geneva"/>
                <a:cs typeface="Calibri" panose="020F0502020204030204" pitchFamily="34" charset="0"/>
              </a:rPr>
              <a:t>incl. </a:t>
            </a:r>
            <a:r>
              <a:rPr lang="en-GB" sz="2000" dirty="0">
                <a:solidFill>
                  <a:srgbClr val="000000"/>
                </a:solidFill>
                <a:ea typeface="Geneva"/>
                <a:cs typeface="Calibri" panose="020F0502020204030204" pitchFamily="34" charset="0"/>
              </a:rPr>
              <a:t>breakdown by pupil characteristics for: EYFS profile results; </a:t>
            </a:r>
            <a:r>
              <a:rPr lang="en-GB" sz="2000" dirty="0" smtClean="0">
                <a:solidFill>
                  <a:srgbClr val="000000"/>
                </a:solidFill>
                <a:ea typeface="Geneva"/>
                <a:cs typeface="Calibri" panose="020F0502020204030204" pitchFamily="34" charset="0"/>
              </a:rPr>
              <a:t>PSC/KS1; KS2</a:t>
            </a:r>
            <a:r>
              <a:rPr lang="en-GB" sz="2000" dirty="0">
                <a:solidFill>
                  <a:srgbClr val="000000"/>
                </a:solidFill>
                <a:ea typeface="Geneva"/>
                <a:cs typeface="Calibri" panose="020F0502020204030204" pitchFamily="34" charset="0"/>
              </a:rPr>
              <a:t>. </a:t>
            </a:r>
          </a:p>
          <a:p>
            <a:endParaRPr lang="en-GB" sz="600" dirty="0">
              <a:solidFill>
                <a:srgbClr val="000000"/>
              </a:solidFill>
              <a:ea typeface="Geneva"/>
              <a:cs typeface="Calibri" panose="020F0502020204030204" pitchFamily="34" charset="0"/>
            </a:endParaRPr>
          </a:p>
          <a:p>
            <a:r>
              <a:rPr lang="en-GB" sz="2000" b="1" dirty="0">
                <a:solidFill>
                  <a:srgbClr val="800000"/>
                </a:solidFill>
                <a:ea typeface="Geneva"/>
                <a:cs typeface="Calibri" panose="020F0502020204030204" pitchFamily="34" charset="0"/>
              </a:rPr>
              <a:t>Analyse School Performance</a:t>
            </a:r>
            <a:r>
              <a:rPr lang="en-GB" sz="2000" dirty="0">
                <a:solidFill>
                  <a:srgbClr val="000000"/>
                </a:solidFill>
                <a:ea typeface="Geneva"/>
                <a:cs typeface="Calibri" panose="020F0502020204030204" pitchFamily="34" charset="0"/>
              </a:rPr>
              <a:t> (ASP) and the </a:t>
            </a:r>
            <a:endParaRPr lang="en-GB" sz="2000" dirty="0" smtClean="0">
              <a:solidFill>
                <a:srgbClr val="000000"/>
              </a:solidFill>
              <a:ea typeface="Geneva"/>
              <a:cs typeface="Calibri" panose="020F0502020204030204" pitchFamily="34" charset="0"/>
            </a:endParaRPr>
          </a:p>
          <a:p>
            <a:r>
              <a:rPr lang="en-GB" sz="2000" b="1" dirty="0" smtClean="0">
                <a:solidFill>
                  <a:srgbClr val="800000"/>
                </a:solidFill>
                <a:ea typeface="Geneva"/>
                <a:cs typeface="Calibri" panose="020F0502020204030204" pitchFamily="34" charset="0"/>
              </a:rPr>
              <a:t>Inspection </a:t>
            </a:r>
            <a:r>
              <a:rPr lang="en-GB" sz="2000" b="1" dirty="0">
                <a:solidFill>
                  <a:srgbClr val="800000"/>
                </a:solidFill>
                <a:ea typeface="Geneva"/>
                <a:cs typeface="Calibri" panose="020F0502020204030204" pitchFamily="34" charset="0"/>
              </a:rPr>
              <a:t>Data </a:t>
            </a:r>
            <a:r>
              <a:rPr lang="en-GB" sz="2000" b="1" dirty="0" smtClean="0">
                <a:solidFill>
                  <a:srgbClr val="800000"/>
                </a:solidFill>
                <a:ea typeface="Geneva"/>
                <a:cs typeface="Calibri" panose="020F0502020204030204" pitchFamily="34" charset="0"/>
              </a:rPr>
              <a:t>Summary </a:t>
            </a:r>
            <a:r>
              <a:rPr lang="en-GB" sz="2000" b="1" dirty="0">
                <a:solidFill>
                  <a:srgbClr val="800000"/>
                </a:solidFill>
                <a:ea typeface="Geneva"/>
                <a:cs typeface="Calibri" panose="020F0502020204030204" pitchFamily="34" charset="0"/>
              </a:rPr>
              <a:t>Report</a:t>
            </a:r>
            <a:r>
              <a:rPr lang="en-GB" sz="2000" dirty="0">
                <a:solidFill>
                  <a:srgbClr val="000000"/>
                </a:solidFill>
                <a:ea typeface="Geneva"/>
                <a:cs typeface="Calibri" panose="020F0502020204030204" pitchFamily="34" charset="0"/>
              </a:rPr>
              <a:t> (IDSR)</a:t>
            </a:r>
          </a:p>
          <a:p>
            <a:r>
              <a:rPr lang="en-GB" sz="2000" i="1" dirty="0" smtClean="0">
                <a:solidFill>
                  <a:srgbClr val="000000"/>
                </a:solidFill>
                <a:ea typeface="Geneva"/>
                <a:cs typeface="Calibri" panose="020F0502020204030204" pitchFamily="34" charset="0"/>
              </a:rPr>
              <a:t>KS2 </a:t>
            </a:r>
            <a:r>
              <a:rPr lang="en-GB" sz="2000" i="1" dirty="0">
                <a:solidFill>
                  <a:srgbClr val="000000"/>
                </a:solidFill>
                <a:ea typeface="Geneva"/>
                <a:cs typeface="Calibri" panose="020F0502020204030204" pitchFamily="34" charset="0"/>
              </a:rPr>
              <a:t>headline measures</a:t>
            </a:r>
            <a:r>
              <a:rPr lang="en-GB" sz="2000" dirty="0">
                <a:solidFill>
                  <a:srgbClr val="000000"/>
                </a:solidFill>
                <a:ea typeface="Geneva"/>
                <a:cs typeface="Calibri" panose="020F0502020204030204" pitchFamily="34" charset="0"/>
              </a:rPr>
              <a:t> – </a:t>
            </a:r>
            <a:r>
              <a:rPr lang="en-GB" sz="2000" i="1" dirty="0" smtClean="0">
                <a:solidFill>
                  <a:srgbClr val="000000"/>
                </a:solidFill>
                <a:ea typeface="Geneva"/>
                <a:cs typeface="Calibri" panose="020F0502020204030204" pitchFamily="34" charset="0"/>
              </a:rPr>
              <a:t>KS1 </a:t>
            </a:r>
            <a:r>
              <a:rPr lang="en-GB" sz="2000" i="1" dirty="0">
                <a:solidFill>
                  <a:srgbClr val="000000"/>
                </a:solidFill>
                <a:ea typeface="Geneva"/>
                <a:cs typeface="Calibri" panose="020F0502020204030204" pitchFamily="34" charset="0"/>
              </a:rPr>
              <a:t>and phonics</a:t>
            </a:r>
            <a:r>
              <a:rPr lang="en-GB" sz="2000" dirty="0">
                <a:solidFill>
                  <a:srgbClr val="000000"/>
                </a:solidFill>
                <a:ea typeface="Geneva"/>
                <a:cs typeface="Calibri" panose="020F0502020204030204" pitchFamily="34" charset="0"/>
              </a:rPr>
              <a:t> – </a:t>
            </a:r>
            <a:r>
              <a:rPr lang="en-GB" sz="2000" i="1" dirty="0">
                <a:solidFill>
                  <a:srgbClr val="000000"/>
                </a:solidFill>
                <a:ea typeface="Geneva"/>
                <a:cs typeface="Calibri" panose="020F0502020204030204" pitchFamily="34" charset="0"/>
              </a:rPr>
              <a:t>EYFS</a:t>
            </a:r>
            <a:r>
              <a:rPr lang="en-GB" sz="2000" dirty="0">
                <a:solidFill>
                  <a:srgbClr val="000000"/>
                </a:solidFill>
                <a:ea typeface="Geneva"/>
                <a:cs typeface="Calibri" panose="020F0502020204030204" pitchFamily="34" charset="0"/>
              </a:rPr>
              <a:t> – </a:t>
            </a:r>
            <a:endParaRPr lang="en-GB" sz="2000" dirty="0" smtClean="0">
              <a:solidFill>
                <a:srgbClr val="000000"/>
              </a:solidFill>
              <a:ea typeface="Geneva"/>
              <a:cs typeface="Calibri" panose="020F0502020204030204" pitchFamily="34" charset="0"/>
            </a:endParaRPr>
          </a:p>
          <a:p>
            <a:r>
              <a:rPr lang="en-GB" sz="2000" i="1" dirty="0" smtClean="0">
                <a:solidFill>
                  <a:srgbClr val="000000"/>
                </a:solidFill>
                <a:ea typeface="Geneva"/>
                <a:cs typeface="Calibri" panose="020F0502020204030204" pitchFamily="34" charset="0"/>
              </a:rPr>
              <a:t>Absence </a:t>
            </a:r>
            <a:r>
              <a:rPr lang="en-GB" sz="2000" i="1" dirty="0">
                <a:solidFill>
                  <a:srgbClr val="000000"/>
                </a:solidFill>
                <a:ea typeface="Geneva"/>
                <a:cs typeface="Calibri" panose="020F0502020204030204" pitchFamily="34" charset="0"/>
              </a:rPr>
              <a:t>and exclusions</a:t>
            </a:r>
            <a:r>
              <a:rPr lang="en-GB" sz="2000" dirty="0">
                <a:solidFill>
                  <a:srgbClr val="000000"/>
                </a:solidFill>
                <a:ea typeface="Geneva"/>
                <a:cs typeface="Calibri" panose="020F0502020204030204" pitchFamily="34" charset="0"/>
              </a:rPr>
              <a:t> – </a:t>
            </a:r>
            <a:r>
              <a:rPr lang="en-GB" sz="2000" i="1" dirty="0">
                <a:solidFill>
                  <a:srgbClr val="000000"/>
                </a:solidFill>
                <a:ea typeface="Geneva"/>
                <a:cs typeface="Calibri" panose="020F0502020204030204" pitchFamily="34" charset="0"/>
              </a:rPr>
              <a:t>School characteristics</a:t>
            </a:r>
            <a:r>
              <a:rPr lang="en-GB" sz="2000" dirty="0">
                <a:solidFill>
                  <a:srgbClr val="000000"/>
                </a:solidFill>
                <a:ea typeface="Geneva"/>
                <a:cs typeface="Calibri" panose="020F0502020204030204" pitchFamily="34" charset="0"/>
              </a:rPr>
              <a:t>.</a:t>
            </a:r>
          </a:p>
        </p:txBody>
      </p:sp>
      <p:pic>
        <p:nvPicPr>
          <p:cNvPr id="1026" name="Picture 2">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7" t="19403" r="49546" b="44590"/>
          <a:stretch/>
        </p:blipFill>
        <p:spPr bwMode="auto">
          <a:xfrm>
            <a:off x="7419109" y="678513"/>
            <a:ext cx="1602081" cy="8431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88" t="40811" r="38986" b="29711"/>
          <a:stretch/>
        </p:blipFill>
        <p:spPr bwMode="auto">
          <a:xfrm>
            <a:off x="6654207" y="2280061"/>
            <a:ext cx="2237330" cy="7561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0733" t="11476" r="12198" b="22414"/>
          <a:stretch/>
        </p:blipFill>
        <p:spPr bwMode="auto">
          <a:xfrm>
            <a:off x="7205377" y="3877064"/>
            <a:ext cx="1613245" cy="11033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467596" y="87509"/>
            <a:ext cx="8408127" cy="584775"/>
          </a:xfrm>
          <a:prstGeom prst="rect">
            <a:avLst/>
          </a:prstGeom>
        </p:spPr>
        <p:txBody>
          <a:bodyPr wrap="square">
            <a:spAutoFit/>
          </a:bodyPr>
          <a:lstStyle/>
          <a:p>
            <a:r>
              <a:rPr lang="en-GB" sz="3200" b="1" dirty="0">
                <a:solidFill>
                  <a:srgbClr val="2D2DB9">
                    <a:lumMod val="50000"/>
                  </a:srgbClr>
                </a:solidFill>
                <a:ea typeface="Geneva"/>
                <a:cs typeface="Calibri" panose="020F0502020204030204" pitchFamily="34" charset="0"/>
              </a:rPr>
              <a:t>2017 </a:t>
            </a:r>
            <a:r>
              <a:rPr lang="en-GB" sz="3200" b="1" dirty="0" smtClean="0">
                <a:solidFill>
                  <a:srgbClr val="2D2DB9">
                    <a:lumMod val="50000"/>
                  </a:srgbClr>
                </a:solidFill>
                <a:ea typeface="Geneva"/>
                <a:cs typeface="Calibri" panose="020F0502020204030204" pitchFamily="34" charset="0"/>
              </a:rPr>
              <a:t>KS1 and KS2 Performance Headlines</a:t>
            </a:r>
            <a:endParaRPr lang="en-GB" sz="3200" b="1" dirty="0">
              <a:solidFill>
                <a:srgbClr val="2D2DB9">
                  <a:lumMod val="50000"/>
                </a:srgbClr>
              </a:solidFill>
              <a:ea typeface="Geneva"/>
              <a:cs typeface="Calibri" panose="020F0502020204030204" pitchFamily="34" charset="0"/>
            </a:endParaRPr>
          </a:p>
        </p:txBody>
      </p:sp>
    </p:spTree>
    <p:extLst>
      <p:ext uri="{BB962C8B-B14F-4D97-AF65-F5344CB8AC3E}">
        <p14:creationId xmlns:p14="http://schemas.microsoft.com/office/powerpoint/2010/main" val="36730394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2008" y="460495"/>
            <a:ext cx="8964488" cy="4770537"/>
          </a:xfrm>
          <a:prstGeom prst="rect">
            <a:avLst/>
          </a:prstGeom>
        </p:spPr>
        <p:txBody>
          <a:bodyPr wrap="square">
            <a:spAutoFit/>
          </a:bodyPr>
          <a:lstStyle/>
          <a:p>
            <a:pPr marL="342900" indent="-342900" defTabSz="914400" fontAlgn="base">
              <a:spcBef>
                <a:spcPct val="0"/>
              </a:spcBef>
              <a:spcAft>
                <a:spcPct val="0"/>
              </a:spcAft>
              <a:buFont typeface="Wingdings" panose="05000000000000000000" pitchFamily="2" charset="2"/>
              <a:buChar char="§"/>
            </a:pPr>
            <a:r>
              <a:rPr lang="en-GB" sz="2000" dirty="0">
                <a:solidFill>
                  <a:srgbClr val="000000"/>
                </a:solidFill>
                <a:ea typeface="Geneva"/>
                <a:cs typeface="Arial" panose="020B0604020202020204" pitchFamily="34" charset="0"/>
              </a:rPr>
              <a:t>Revise ELGs to ‘make them clearer and align them </a:t>
            </a:r>
            <a:r>
              <a:rPr lang="en-GB" sz="2000" dirty="0" smtClean="0">
                <a:solidFill>
                  <a:srgbClr val="000000"/>
                </a:solidFill>
                <a:ea typeface="Geneva"/>
                <a:cs typeface="Arial" panose="020B0604020202020204" pitchFamily="34" charset="0"/>
              </a:rPr>
              <a:t>                       </a:t>
            </a:r>
            <a:r>
              <a:rPr lang="en-GB" sz="2000" dirty="0">
                <a:solidFill>
                  <a:srgbClr val="000000"/>
                </a:solidFill>
                <a:ea typeface="Geneva"/>
                <a:cs typeface="Arial" panose="020B0604020202020204" pitchFamily="34" charset="0"/>
              </a:rPr>
              <a:t> </a:t>
            </a:r>
            <a:r>
              <a:rPr lang="en-GB" sz="2000" dirty="0" smtClean="0">
                <a:solidFill>
                  <a:srgbClr val="000000"/>
                </a:solidFill>
                <a:ea typeface="Geneva"/>
                <a:cs typeface="Arial" panose="020B0604020202020204" pitchFamily="34" charset="0"/>
              </a:rPr>
              <a:t>       more </a:t>
            </a:r>
            <a:r>
              <a:rPr lang="en-GB" sz="2000" dirty="0">
                <a:solidFill>
                  <a:srgbClr val="000000"/>
                </a:solidFill>
                <a:ea typeface="Geneva"/>
                <a:cs typeface="Arial" panose="020B0604020202020204" pitchFamily="34" charset="0"/>
              </a:rPr>
              <a:t>closely with teaching in KS1’;</a:t>
            </a:r>
          </a:p>
          <a:p>
            <a:pPr defTabSz="914400" fontAlgn="base">
              <a:spcBef>
                <a:spcPct val="0"/>
              </a:spcBef>
              <a:spcAft>
                <a:spcPct val="0"/>
              </a:spcAft>
            </a:pPr>
            <a:endParaRPr lang="en-GB" sz="400" dirty="0">
              <a:solidFill>
                <a:srgbClr val="000000"/>
              </a:solidFill>
              <a:ea typeface="Geneva"/>
              <a:cs typeface="Arial" panose="020B0604020202020204" pitchFamily="34" charset="0"/>
            </a:endParaRPr>
          </a:p>
          <a:p>
            <a:pPr marL="342900" indent="-342900" defTabSz="914400" fontAlgn="base">
              <a:spcBef>
                <a:spcPct val="0"/>
              </a:spcBef>
              <a:spcAft>
                <a:spcPct val="0"/>
              </a:spcAft>
              <a:buFont typeface="Wingdings" panose="05000000000000000000" pitchFamily="2" charset="2"/>
              <a:buChar char="§"/>
            </a:pPr>
            <a:r>
              <a:rPr lang="en-GB" sz="2000" dirty="0">
                <a:solidFill>
                  <a:srgbClr val="000000"/>
                </a:solidFill>
                <a:ea typeface="Geneva"/>
                <a:cs typeface="Arial" panose="020B0604020202020204" pitchFamily="34" charset="0"/>
              </a:rPr>
              <a:t>Introduce YR baseline ‘to act as the start point for measuring </a:t>
            </a:r>
            <a:r>
              <a:rPr lang="en-GB" sz="2000" dirty="0" smtClean="0">
                <a:solidFill>
                  <a:srgbClr val="000000"/>
                </a:solidFill>
                <a:ea typeface="Geneva"/>
                <a:cs typeface="Arial" panose="020B0604020202020204" pitchFamily="34" charset="0"/>
              </a:rPr>
              <a:t>          progress</a:t>
            </a:r>
            <a:r>
              <a:rPr lang="en-GB" sz="2000" dirty="0">
                <a:solidFill>
                  <a:srgbClr val="000000"/>
                </a:solidFill>
                <a:ea typeface="Geneva"/>
                <a:cs typeface="Arial" panose="020B0604020202020204" pitchFamily="34" charset="0"/>
              </a:rPr>
              <a:t>’ (2020) … therefore, new </a:t>
            </a:r>
            <a:r>
              <a:rPr lang="en-GB" sz="2000" dirty="0" smtClean="0">
                <a:solidFill>
                  <a:srgbClr val="000000"/>
                </a:solidFill>
                <a:ea typeface="Geneva"/>
                <a:cs typeface="Arial" panose="020B0604020202020204" pitchFamily="34" charset="0"/>
              </a:rPr>
              <a:t>KS2 progress </a:t>
            </a:r>
            <a:r>
              <a:rPr lang="en-GB" sz="2000" dirty="0">
                <a:solidFill>
                  <a:srgbClr val="000000"/>
                </a:solidFill>
                <a:ea typeface="Geneva"/>
                <a:cs typeface="Arial" panose="020B0604020202020204" pitchFamily="34" charset="0"/>
              </a:rPr>
              <a:t>measures (2027);</a:t>
            </a:r>
          </a:p>
          <a:p>
            <a:pPr defTabSz="914400" fontAlgn="base">
              <a:spcBef>
                <a:spcPct val="0"/>
              </a:spcBef>
              <a:spcAft>
                <a:spcPct val="0"/>
              </a:spcAft>
            </a:pPr>
            <a:endParaRPr lang="en-GB" sz="400" dirty="0">
              <a:solidFill>
                <a:srgbClr val="000000"/>
              </a:solidFill>
              <a:ea typeface="Geneva"/>
              <a:cs typeface="Arial" panose="020B0604020202020204" pitchFamily="34" charset="0"/>
            </a:endParaRPr>
          </a:p>
          <a:p>
            <a:pPr marL="342900" indent="-342900" defTabSz="914400" fontAlgn="base">
              <a:spcBef>
                <a:spcPct val="0"/>
              </a:spcBef>
              <a:spcAft>
                <a:spcPct val="0"/>
              </a:spcAft>
              <a:buFont typeface="Wingdings" panose="05000000000000000000" pitchFamily="2" charset="2"/>
              <a:buChar char="§"/>
            </a:pPr>
            <a:r>
              <a:rPr lang="en-GB" sz="2000" dirty="0">
                <a:solidFill>
                  <a:srgbClr val="000000"/>
                </a:solidFill>
                <a:ea typeface="Geneva"/>
                <a:cs typeface="Arial" panose="020B0604020202020204" pitchFamily="34" charset="0"/>
              </a:rPr>
              <a:t>Remove statutory KS1 TA ‘once the reception </a:t>
            </a:r>
            <a:r>
              <a:rPr lang="en-GB" sz="2000" dirty="0" smtClean="0">
                <a:solidFill>
                  <a:srgbClr val="000000"/>
                </a:solidFill>
                <a:ea typeface="Geneva"/>
                <a:cs typeface="Arial" panose="020B0604020202020204" pitchFamily="34" charset="0"/>
              </a:rPr>
              <a:t>baseline is </a:t>
            </a:r>
            <a:r>
              <a:rPr lang="en-GB" sz="2000" dirty="0">
                <a:solidFill>
                  <a:srgbClr val="000000"/>
                </a:solidFill>
                <a:ea typeface="Geneva"/>
                <a:cs typeface="Arial" panose="020B0604020202020204" pitchFamily="34" charset="0"/>
              </a:rPr>
              <a:t>fully established’ (2023);</a:t>
            </a:r>
          </a:p>
          <a:p>
            <a:pPr defTabSz="914400" fontAlgn="base">
              <a:spcBef>
                <a:spcPct val="0"/>
              </a:spcBef>
              <a:spcAft>
                <a:spcPct val="0"/>
              </a:spcAft>
            </a:pPr>
            <a:endParaRPr lang="en-GB" sz="400" dirty="0">
              <a:solidFill>
                <a:srgbClr val="000000"/>
              </a:solidFill>
              <a:ea typeface="Geneva"/>
              <a:cs typeface="Arial" panose="020B0604020202020204" pitchFamily="34" charset="0"/>
            </a:endParaRPr>
          </a:p>
          <a:p>
            <a:pPr marL="342900" indent="-342900" defTabSz="914400" fontAlgn="base">
              <a:spcBef>
                <a:spcPct val="0"/>
              </a:spcBef>
              <a:spcAft>
                <a:spcPct val="0"/>
              </a:spcAft>
              <a:buFont typeface="Wingdings" panose="05000000000000000000" pitchFamily="2" charset="2"/>
              <a:buChar char="§"/>
            </a:pPr>
            <a:r>
              <a:rPr lang="en-GB" sz="2000" b="1" dirty="0">
                <a:solidFill>
                  <a:srgbClr val="800000"/>
                </a:solidFill>
                <a:ea typeface="Geneva"/>
                <a:cs typeface="Arial" panose="020B0604020202020204" pitchFamily="34" charset="0"/>
              </a:rPr>
              <a:t>Introduce times tables check at the end of Y4 (2020)</a:t>
            </a:r>
            <a:r>
              <a:rPr lang="en-GB" sz="2000" dirty="0">
                <a:solidFill>
                  <a:srgbClr val="000000"/>
                </a:solidFill>
                <a:ea typeface="Geneva"/>
                <a:cs typeface="Arial" panose="020B0604020202020204" pitchFamily="34" charset="0"/>
              </a:rPr>
              <a:t>;</a:t>
            </a:r>
          </a:p>
          <a:p>
            <a:pPr defTabSz="914400" fontAlgn="base">
              <a:spcBef>
                <a:spcPct val="0"/>
              </a:spcBef>
              <a:spcAft>
                <a:spcPct val="0"/>
              </a:spcAft>
            </a:pPr>
            <a:endParaRPr lang="en-GB" sz="400" dirty="0">
              <a:solidFill>
                <a:srgbClr val="000000"/>
              </a:solidFill>
              <a:ea typeface="Geneva"/>
              <a:cs typeface="Arial" panose="020B0604020202020204" pitchFamily="34" charset="0"/>
            </a:endParaRPr>
          </a:p>
          <a:p>
            <a:pPr marL="342900" indent="-342900" defTabSz="914400" fontAlgn="base">
              <a:spcBef>
                <a:spcPct val="0"/>
              </a:spcBef>
              <a:spcAft>
                <a:spcPct val="0"/>
              </a:spcAft>
              <a:buFont typeface="Wingdings" panose="05000000000000000000" pitchFamily="2" charset="2"/>
              <a:buChar char="§"/>
            </a:pPr>
            <a:r>
              <a:rPr lang="en-GB" sz="2000" b="1" dirty="0">
                <a:solidFill>
                  <a:srgbClr val="800000"/>
                </a:solidFill>
                <a:ea typeface="Geneva"/>
                <a:cs typeface="Arial" panose="020B0604020202020204" pitchFamily="34" charset="0"/>
              </a:rPr>
              <a:t>Remove requirement for end of KS2 statutory TA in </a:t>
            </a:r>
            <a:r>
              <a:rPr lang="en-GB" sz="2000" b="1" dirty="0" smtClean="0">
                <a:solidFill>
                  <a:srgbClr val="800000"/>
                </a:solidFill>
                <a:ea typeface="Geneva"/>
                <a:cs typeface="Arial" panose="020B0604020202020204" pitchFamily="34" charset="0"/>
              </a:rPr>
              <a:t>reading and mathematics </a:t>
            </a:r>
            <a:r>
              <a:rPr lang="en-GB" sz="2000" b="1" dirty="0">
                <a:solidFill>
                  <a:srgbClr val="800000"/>
                </a:solidFill>
                <a:ea typeface="Geneva"/>
                <a:cs typeface="Arial" panose="020B0604020202020204" pitchFamily="34" charset="0"/>
              </a:rPr>
              <a:t>(2019)</a:t>
            </a:r>
            <a:r>
              <a:rPr lang="en-GB" sz="2000" dirty="0">
                <a:solidFill>
                  <a:srgbClr val="000000"/>
                </a:solidFill>
                <a:ea typeface="Geneva"/>
                <a:cs typeface="Arial" panose="020B0604020202020204" pitchFamily="34" charset="0"/>
              </a:rPr>
              <a:t>;</a:t>
            </a:r>
          </a:p>
          <a:p>
            <a:pPr defTabSz="914400" fontAlgn="base">
              <a:spcBef>
                <a:spcPct val="0"/>
              </a:spcBef>
              <a:spcAft>
                <a:spcPct val="0"/>
              </a:spcAft>
            </a:pPr>
            <a:endParaRPr lang="en-GB" sz="400" dirty="0">
              <a:solidFill>
                <a:srgbClr val="000000"/>
              </a:solidFill>
              <a:ea typeface="Geneva"/>
              <a:cs typeface="Arial" panose="020B0604020202020204" pitchFamily="34" charset="0"/>
            </a:endParaRPr>
          </a:p>
          <a:p>
            <a:pPr marL="342900" indent="-342900" defTabSz="914400" fontAlgn="base">
              <a:spcBef>
                <a:spcPct val="0"/>
              </a:spcBef>
              <a:spcAft>
                <a:spcPct val="0"/>
              </a:spcAft>
              <a:buFont typeface="Wingdings" panose="05000000000000000000" pitchFamily="2" charset="2"/>
              <a:buChar char="§"/>
            </a:pPr>
            <a:r>
              <a:rPr lang="en-GB" sz="2000" dirty="0">
                <a:solidFill>
                  <a:srgbClr val="000000"/>
                </a:solidFill>
                <a:ea typeface="Geneva"/>
                <a:cs typeface="Arial" panose="020B0604020202020204" pitchFamily="34" charset="0"/>
              </a:rPr>
              <a:t>Improve KS1/KS2 writing TA 'by giving teachers greater scope to use their professional judgement when assessing pupils (2018);</a:t>
            </a:r>
          </a:p>
          <a:p>
            <a:pPr defTabSz="914400" fontAlgn="base">
              <a:spcBef>
                <a:spcPct val="0"/>
              </a:spcBef>
              <a:spcAft>
                <a:spcPct val="0"/>
              </a:spcAft>
            </a:pPr>
            <a:endParaRPr lang="en-GB" sz="400" dirty="0">
              <a:solidFill>
                <a:srgbClr val="000000"/>
              </a:solidFill>
              <a:ea typeface="Geneva"/>
              <a:cs typeface="Arial" panose="020B0604020202020204" pitchFamily="34" charset="0"/>
            </a:endParaRPr>
          </a:p>
          <a:p>
            <a:pPr marL="342900" indent="-342900" defTabSz="914400" fontAlgn="base">
              <a:spcBef>
                <a:spcPct val="0"/>
              </a:spcBef>
              <a:spcAft>
                <a:spcPct val="0"/>
              </a:spcAft>
              <a:buFont typeface="Wingdings" panose="05000000000000000000" pitchFamily="2" charset="2"/>
              <a:buChar char="§"/>
            </a:pPr>
            <a:r>
              <a:rPr lang="en-GB" sz="2000" dirty="0">
                <a:solidFill>
                  <a:srgbClr val="000000"/>
                </a:solidFill>
                <a:ea typeface="Geneva"/>
                <a:cs typeface="Arial" panose="020B0604020202020204" pitchFamily="34" charset="0"/>
              </a:rPr>
              <a:t>‘Improve the statutory assessment of pupils working below the standard of national curriculum tests by extending the interim pre-key stage standards to cover all pupils engaged in subject specific </a:t>
            </a:r>
            <a:r>
              <a:rPr lang="en-GB" sz="2000" dirty="0" smtClean="0">
                <a:solidFill>
                  <a:srgbClr val="000000"/>
                </a:solidFill>
                <a:ea typeface="Geneva"/>
                <a:cs typeface="Arial" panose="020B0604020202020204" pitchFamily="34" charset="0"/>
              </a:rPr>
              <a:t>learning</a:t>
            </a:r>
            <a:r>
              <a:rPr lang="en-GB" sz="2000" dirty="0">
                <a:solidFill>
                  <a:srgbClr val="000000"/>
                </a:solidFill>
                <a:ea typeface="Geneva"/>
                <a:cs typeface="Arial" panose="020B0604020202020204" pitchFamily="34" charset="0"/>
              </a:rPr>
              <a:t> </a:t>
            </a:r>
            <a:r>
              <a:rPr lang="en-GB" sz="2000" dirty="0" smtClean="0">
                <a:solidFill>
                  <a:srgbClr val="000000"/>
                </a:solidFill>
                <a:ea typeface="Geneva"/>
                <a:cs typeface="Arial" panose="020B0604020202020204" pitchFamily="34" charset="0"/>
              </a:rPr>
              <a:t>… ’</a:t>
            </a:r>
            <a:endParaRPr lang="en-GB" sz="2000" dirty="0">
              <a:solidFill>
                <a:srgbClr val="000000"/>
              </a:solidFill>
              <a:ea typeface="Geneva"/>
              <a:cs typeface="Arial" panose="020B0604020202020204" pitchFamily="34" charset="0"/>
            </a:endParaRPr>
          </a:p>
        </p:txBody>
      </p:sp>
      <p:pic>
        <p:nvPicPr>
          <p:cNvPr id="4"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190" t="17456" r="29397" b="23061"/>
          <a:stretch/>
        </p:blipFill>
        <p:spPr bwMode="auto">
          <a:xfrm>
            <a:off x="8158368" y="669008"/>
            <a:ext cx="865515" cy="10459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44016" y="24267"/>
            <a:ext cx="8892480" cy="523220"/>
          </a:xfrm>
          <a:prstGeom prst="rect">
            <a:avLst/>
          </a:prstGeom>
        </p:spPr>
        <p:txBody>
          <a:bodyPr wrap="square">
            <a:spAutoFit/>
          </a:bodyPr>
          <a:lstStyle/>
          <a:p>
            <a:pPr algn="ctr" defTabSz="914400" fontAlgn="base">
              <a:spcBef>
                <a:spcPct val="0"/>
              </a:spcBef>
              <a:spcAft>
                <a:spcPct val="0"/>
              </a:spcAft>
            </a:pPr>
            <a:r>
              <a:rPr lang="en-GB" sz="2800" b="1" dirty="0" smtClean="0">
                <a:solidFill>
                  <a:srgbClr val="2D2DB9">
                    <a:lumMod val="50000"/>
                  </a:srgbClr>
                </a:solidFill>
                <a:ea typeface="Geneva"/>
                <a:cs typeface="Arial" panose="020B0604020202020204" pitchFamily="34" charset="0"/>
              </a:rPr>
              <a:t>Primary </a:t>
            </a:r>
            <a:r>
              <a:rPr lang="en-GB" sz="2800" b="1" dirty="0">
                <a:solidFill>
                  <a:srgbClr val="2D2DB9">
                    <a:lumMod val="50000"/>
                  </a:srgbClr>
                </a:solidFill>
                <a:ea typeface="Geneva"/>
                <a:cs typeface="Arial" panose="020B0604020202020204" pitchFamily="34" charset="0"/>
              </a:rPr>
              <a:t>assessment in </a:t>
            </a:r>
            <a:r>
              <a:rPr lang="en-GB" sz="2800" b="1" dirty="0" smtClean="0">
                <a:solidFill>
                  <a:srgbClr val="2D2DB9">
                    <a:lumMod val="50000"/>
                  </a:srgbClr>
                </a:solidFill>
                <a:ea typeface="Geneva"/>
                <a:cs typeface="Arial" panose="020B0604020202020204" pitchFamily="34" charset="0"/>
              </a:rPr>
              <a:t>England (September 2017)</a:t>
            </a:r>
            <a:endParaRPr lang="en-GB" sz="2800" b="1" dirty="0">
              <a:solidFill>
                <a:srgbClr val="2D2DB9">
                  <a:lumMod val="50000"/>
                </a:srgbClr>
              </a:solidFill>
              <a:ea typeface="Geneva"/>
              <a:cs typeface="Arial" panose="020B0604020202020204" pitchFamily="34" charset="0"/>
            </a:endParaRPr>
          </a:p>
        </p:txBody>
      </p:sp>
    </p:spTree>
    <p:extLst>
      <p:ext uri="{BB962C8B-B14F-4D97-AF65-F5344CB8AC3E}">
        <p14:creationId xmlns:p14="http://schemas.microsoft.com/office/powerpoint/2010/main" val="246154717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18754" y="38545"/>
            <a:ext cx="8906148" cy="5016758"/>
          </a:xfrm>
          <a:prstGeom prst="rect">
            <a:avLst/>
          </a:prstGeom>
        </p:spPr>
        <p:txBody>
          <a:bodyPr wrap="square">
            <a:spAutoFit/>
          </a:bodyPr>
          <a:lstStyle/>
          <a:p>
            <a:r>
              <a:rPr lang="en-GB" sz="2800" b="1" dirty="0">
                <a:solidFill>
                  <a:srgbClr val="2D2DB9">
                    <a:lumMod val="50000"/>
                  </a:srgbClr>
                </a:solidFill>
                <a:cs typeface="Arial" panose="020B0604020202020204" pitchFamily="34" charset="0"/>
              </a:rPr>
              <a:t>Teacher assessment frameworks at the end of KS1 </a:t>
            </a:r>
            <a:r>
              <a:rPr lang="en-GB" sz="2000" b="1" dirty="0" smtClean="0">
                <a:solidFill>
                  <a:srgbClr val="2D2DB9">
                    <a:lumMod val="50000"/>
                  </a:srgbClr>
                </a:solidFill>
                <a:cs typeface="Arial" panose="020B0604020202020204" pitchFamily="34" charset="0"/>
              </a:rPr>
              <a:t>(February 2018</a:t>
            </a:r>
            <a:r>
              <a:rPr lang="en-GB" sz="2000" b="1" dirty="0">
                <a:solidFill>
                  <a:srgbClr val="2D2DB9">
                    <a:lumMod val="50000"/>
                  </a:srgbClr>
                </a:solidFill>
                <a:cs typeface="Arial" panose="020B0604020202020204" pitchFamily="34" charset="0"/>
              </a:rPr>
              <a:t>)</a:t>
            </a:r>
            <a:endParaRPr lang="en-GB" sz="2000" dirty="0">
              <a:solidFill>
                <a:srgbClr val="2D2DB9">
                  <a:lumMod val="50000"/>
                </a:srgbClr>
              </a:solidFill>
              <a:cs typeface="Arial" panose="020B0604020202020204" pitchFamily="34" charset="0"/>
            </a:endParaRPr>
          </a:p>
          <a:p>
            <a:r>
              <a:rPr lang="en-GB" dirty="0" smtClean="0">
                <a:solidFill>
                  <a:srgbClr val="000000"/>
                </a:solidFill>
                <a:cs typeface="Arial" panose="020B0604020202020204" pitchFamily="34" charset="0"/>
              </a:rPr>
              <a:t>‘In </a:t>
            </a:r>
            <a:r>
              <a:rPr lang="en-GB" dirty="0">
                <a:solidFill>
                  <a:srgbClr val="000000"/>
                </a:solidFill>
                <a:cs typeface="Arial" panose="020B0604020202020204" pitchFamily="34" charset="0"/>
              </a:rPr>
              <a:t>summer 2019, teachers must use these frameworks to </a:t>
            </a:r>
            <a:r>
              <a:rPr lang="en-GB" dirty="0" smtClean="0">
                <a:solidFill>
                  <a:srgbClr val="000000"/>
                </a:solidFill>
                <a:cs typeface="Arial" panose="020B0604020202020204" pitchFamily="34" charset="0"/>
              </a:rPr>
              <a:t>make statutory </a:t>
            </a:r>
          </a:p>
          <a:p>
            <a:r>
              <a:rPr lang="en-GB" dirty="0" smtClean="0">
                <a:solidFill>
                  <a:srgbClr val="000000"/>
                </a:solidFill>
                <a:cs typeface="Arial" panose="020B0604020202020204" pitchFamily="34" charset="0"/>
              </a:rPr>
              <a:t>TA judgements </a:t>
            </a:r>
            <a:r>
              <a:rPr lang="en-GB" dirty="0">
                <a:solidFill>
                  <a:srgbClr val="000000"/>
                </a:solidFill>
                <a:cs typeface="Arial" panose="020B0604020202020204" pitchFamily="34" charset="0"/>
              </a:rPr>
              <a:t>for pupils at the end of </a:t>
            </a:r>
            <a:r>
              <a:rPr lang="en-GB" dirty="0" smtClean="0">
                <a:solidFill>
                  <a:srgbClr val="000000"/>
                </a:solidFill>
                <a:cs typeface="Arial" panose="020B0604020202020204" pitchFamily="34" charset="0"/>
              </a:rPr>
              <a:t>KS1 in English reading, English </a:t>
            </a:r>
            <a:r>
              <a:rPr lang="en-GB" dirty="0">
                <a:solidFill>
                  <a:srgbClr val="000000"/>
                </a:solidFill>
                <a:cs typeface="Arial" panose="020B0604020202020204" pitchFamily="34" charset="0"/>
              </a:rPr>
              <a:t>writing</a:t>
            </a:r>
            <a:r>
              <a:rPr lang="en-GB" dirty="0" smtClean="0">
                <a:solidFill>
                  <a:srgbClr val="000000"/>
                </a:solidFill>
                <a:cs typeface="Arial" panose="020B0604020202020204" pitchFamily="34" charset="0"/>
              </a:rPr>
              <a:t>,</a:t>
            </a:r>
          </a:p>
          <a:p>
            <a:r>
              <a:rPr lang="en-GB" dirty="0" smtClean="0">
                <a:solidFill>
                  <a:srgbClr val="000000"/>
                </a:solidFill>
                <a:cs typeface="Arial" panose="020B0604020202020204" pitchFamily="34" charset="0"/>
              </a:rPr>
              <a:t>mathematics </a:t>
            </a:r>
            <a:r>
              <a:rPr lang="en-GB" dirty="0">
                <a:solidFill>
                  <a:srgbClr val="000000"/>
                </a:solidFill>
                <a:cs typeface="Arial" panose="020B0604020202020204" pitchFamily="34" charset="0"/>
              </a:rPr>
              <a:t>and </a:t>
            </a:r>
            <a:r>
              <a:rPr lang="en-GB" dirty="0" smtClean="0">
                <a:solidFill>
                  <a:srgbClr val="000000"/>
                </a:solidFill>
                <a:cs typeface="Arial" panose="020B0604020202020204" pitchFamily="34" charset="0"/>
              </a:rPr>
              <a:t>science.  The </a:t>
            </a:r>
            <a:r>
              <a:rPr lang="en-GB" dirty="0">
                <a:solidFill>
                  <a:srgbClr val="000000"/>
                </a:solidFill>
                <a:cs typeface="Arial" panose="020B0604020202020204" pitchFamily="34" charset="0"/>
              </a:rPr>
              <a:t>revised English writing frameworks are the </a:t>
            </a:r>
            <a:endParaRPr lang="en-GB" dirty="0" smtClean="0">
              <a:solidFill>
                <a:srgbClr val="000000"/>
              </a:solidFill>
              <a:cs typeface="Arial" panose="020B0604020202020204" pitchFamily="34" charset="0"/>
            </a:endParaRPr>
          </a:p>
          <a:p>
            <a:r>
              <a:rPr lang="en-GB" dirty="0" smtClean="0">
                <a:solidFill>
                  <a:srgbClr val="000000"/>
                </a:solidFill>
                <a:cs typeface="Arial" panose="020B0604020202020204" pitchFamily="34" charset="0"/>
              </a:rPr>
              <a:t>same </a:t>
            </a:r>
            <a:r>
              <a:rPr lang="en-GB" dirty="0">
                <a:solidFill>
                  <a:srgbClr val="000000"/>
                </a:solidFill>
                <a:cs typeface="Arial" panose="020B0604020202020204" pitchFamily="34" charset="0"/>
              </a:rPr>
              <a:t>as </a:t>
            </a:r>
            <a:r>
              <a:rPr lang="en-GB" dirty="0" smtClean="0">
                <a:solidFill>
                  <a:srgbClr val="000000"/>
                </a:solidFill>
                <a:cs typeface="Arial" panose="020B0604020202020204" pitchFamily="34" charset="0"/>
              </a:rPr>
              <a:t>those introduced </a:t>
            </a:r>
            <a:r>
              <a:rPr lang="en-GB" dirty="0">
                <a:solidFill>
                  <a:srgbClr val="000000"/>
                </a:solidFill>
                <a:cs typeface="Arial" panose="020B0604020202020204" pitchFamily="34" charset="0"/>
              </a:rPr>
              <a:t>for 2017/18 and remain unchanged for 2018/19 onwards</a:t>
            </a:r>
            <a:r>
              <a:rPr lang="en-GB" dirty="0" smtClean="0">
                <a:solidFill>
                  <a:srgbClr val="000000"/>
                </a:solidFill>
                <a:cs typeface="Arial" panose="020B0604020202020204" pitchFamily="34" charset="0"/>
              </a:rPr>
              <a:t>.’</a:t>
            </a:r>
          </a:p>
          <a:p>
            <a:endParaRPr lang="en-GB" sz="800" dirty="0">
              <a:solidFill>
                <a:srgbClr val="000000"/>
              </a:solidFill>
              <a:cs typeface="Arial" panose="020B0604020202020204" pitchFamily="34" charset="0"/>
            </a:endParaRPr>
          </a:p>
          <a:p>
            <a:endParaRPr lang="en-GB" sz="600" dirty="0">
              <a:solidFill>
                <a:srgbClr val="000000"/>
              </a:solidFill>
              <a:cs typeface="Arial" panose="020B0604020202020204" pitchFamily="34" charset="0"/>
            </a:endParaRPr>
          </a:p>
          <a:p>
            <a:r>
              <a:rPr lang="en-GB" sz="2800" b="1" dirty="0">
                <a:solidFill>
                  <a:srgbClr val="2D2DB9">
                    <a:lumMod val="50000"/>
                  </a:srgbClr>
                </a:solidFill>
                <a:cs typeface="Arial" panose="020B0604020202020204" pitchFamily="34" charset="0"/>
              </a:rPr>
              <a:t>Teacher assessment frameworks at the end of KS2 </a:t>
            </a:r>
            <a:r>
              <a:rPr lang="en-GB" sz="2000" b="1" dirty="0" smtClean="0">
                <a:solidFill>
                  <a:srgbClr val="2D2DB9">
                    <a:lumMod val="50000"/>
                  </a:srgbClr>
                </a:solidFill>
                <a:cs typeface="Arial" panose="020B0604020202020204" pitchFamily="34" charset="0"/>
              </a:rPr>
              <a:t>(February 2018)</a:t>
            </a:r>
            <a:r>
              <a:rPr lang="en-GB" sz="2800" dirty="0">
                <a:solidFill>
                  <a:srgbClr val="2D2DB9">
                    <a:lumMod val="50000"/>
                  </a:srgbClr>
                </a:solidFill>
                <a:cs typeface="Arial" panose="020B0604020202020204" pitchFamily="34" charset="0"/>
              </a:rPr>
              <a:t> </a:t>
            </a:r>
          </a:p>
          <a:p>
            <a:r>
              <a:rPr lang="en-GB" dirty="0" smtClean="0">
                <a:solidFill>
                  <a:srgbClr val="000000"/>
                </a:solidFill>
                <a:cs typeface="Arial" panose="020B0604020202020204" pitchFamily="34" charset="0"/>
              </a:rPr>
              <a:t>‘In </a:t>
            </a:r>
            <a:r>
              <a:rPr lang="en-GB" dirty="0">
                <a:solidFill>
                  <a:srgbClr val="000000"/>
                </a:solidFill>
                <a:cs typeface="Arial" panose="020B0604020202020204" pitchFamily="34" charset="0"/>
              </a:rPr>
              <a:t>summer 2019, teachers must use these frameworks to </a:t>
            </a:r>
            <a:r>
              <a:rPr lang="en-GB" dirty="0" smtClean="0">
                <a:solidFill>
                  <a:srgbClr val="000000"/>
                </a:solidFill>
                <a:cs typeface="Arial" panose="020B0604020202020204" pitchFamily="34" charset="0"/>
              </a:rPr>
              <a:t>make statutory TA judgements </a:t>
            </a:r>
            <a:r>
              <a:rPr lang="en-GB" dirty="0">
                <a:solidFill>
                  <a:srgbClr val="000000"/>
                </a:solidFill>
                <a:cs typeface="Arial" panose="020B0604020202020204" pitchFamily="34" charset="0"/>
              </a:rPr>
              <a:t>for pupils at the end of </a:t>
            </a:r>
            <a:r>
              <a:rPr lang="en-GB" dirty="0" smtClean="0">
                <a:solidFill>
                  <a:srgbClr val="000000"/>
                </a:solidFill>
                <a:cs typeface="Arial" panose="020B0604020202020204" pitchFamily="34" charset="0"/>
              </a:rPr>
              <a:t>KS2 in English </a:t>
            </a:r>
            <a:r>
              <a:rPr lang="en-GB" dirty="0">
                <a:solidFill>
                  <a:srgbClr val="000000"/>
                </a:solidFill>
                <a:cs typeface="Arial" panose="020B0604020202020204" pitchFamily="34" charset="0"/>
              </a:rPr>
              <a:t>writing and science.</a:t>
            </a:r>
          </a:p>
          <a:p>
            <a:r>
              <a:rPr lang="en-GB" dirty="0">
                <a:solidFill>
                  <a:srgbClr val="000000"/>
                </a:solidFill>
                <a:cs typeface="Arial" panose="020B0604020202020204" pitchFamily="34" charset="0"/>
              </a:rPr>
              <a:t>The revised English writing frameworks are the same as </a:t>
            </a:r>
            <a:r>
              <a:rPr lang="en-GB" dirty="0" smtClean="0">
                <a:solidFill>
                  <a:srgbClr val="000000"/>
                </a:solidFill>
                <a:cs typeface="Arial" panose="020B0604020202020204" pitchFamily="34" charset="0"/>
              </a:rPr>
              <a:t>those introduced </a:t>
            </a:r>
          </a:p>
          <a:p>
            <a:r>
              <a:rPr lang="en-GB" dirty="0" smtClean="0">
                <a:solidFill>
                  <a:srgbClr val="000000"/>
                </a:solidFill>
                <a:cs typeface="Arial" panose="020B0604020202020204" pitchFamily="34" charset="0"/>
              </a:rPr>
              <a:t>for </a:t>
            </a:r>
            <a:r>
              <a:rPr lang="en-GB" dirty="0">
                <a:solidFill>
                  <a:srgbClr val="000000"/>
                </a:solidFill>
                <a:cs typeface="Arial" panose="020B0604020202020204" pitchFamily="34" charset="0"/>
              </a:rPr>
              <a:t>2017/18 and remain unchanged for 2018/19 onwards.</a:t>
            </a:r>
          </a:p>
          <a:p>
            <a:endParaRPr lang="en-GB" sz="400" dirty="0" smtClean="0">
              <a:solidFill>
                <a:srgbClr val="000000"/>
              </a:solidFill>
              <a:cs typeface="Arial" panose="020B0604020202020204" pitchFamily="34" charset="0"/>
            </a:endParaRPr>
          </a:p>
          <a:p>
            <a:r>
              <a:rPr lang="en-GB" b="1" dirty="0" smtClean="0">
                <a:solidFill>
                  <a:srgbClr val="000000"/>
                </a:solidFill>
                <a:cs typeface="Arial" panose="020B0604020202020204" pitchFamily="34" charset="0"/>
              </a:rPr>
              <a:t>The </a:t>
            </a:r>
            <a:r>
              <a:rPr lang="en-GB" b="1" dirty="0">
                <a:solidFill>
                  <a:srgbClr val="000000"/>
                </a:solidFill>
                <a:cs typeface="Arial" panose="020B0604020202020204" pitchFamily="34" charset="0"/>
              </a:rPr>
              <a:t>frameworks do not include English reading and mathematics because schools will no longer be required to make statutory teacher assessment judgements in these subjects from 2018/19</a:t>
            </a:r>
            <a:r>
              <a:rPr lang="en-GB" dirty="0" smtClean="0">
                <a:solidFill>
                  <a:srgbClr val="000000"/>
                </a:solidFill>
                <a:cs typeface="Arial" panose="020B0604020202020204" pitchFamily="34" charset="0"/>
              </a:rPr>
              <a:t>.’</a:t>
            </a:r>
            <a:endParaRPr lang="en-GB" dirty="0">
              <a:solidFill>
                <a:srgbClr val="000000"/>
              </a:solidFill>
              <a:cs typeface="Arial" panose="020B0604020202020204" pitchFamily="34" charset="0"/>
            </a:endParaRPr>
          </a:p>
        </p:txBody>
      </p:sp>
      <p:pic>
        <p:nvPicPr>
          <p:cNvPr id="2050"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08" t="15485" r="37274" b="40672"/>
          <a:stretch/>
        </p:blipFill>
        <p:spPr bwMode="auto">
          <a:xfrm>
            <a:off x="8077828" y="572704"/>
            <a:ext cx="864177" cy="8438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469" t="15998" r="37622" b="40159"/>
          <a:stretch/>
        </p:blipFill>
        <p:spPr bwMode="auto">
          <a:xfrm>
            <a:off x="8033076" y="2979734"/>
            <a:ext cx="953683" cy="986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1644795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77421" y="122502"/>
            <a:ext cx="8816454" cy="4924425"/>
          </a:xfrm>
          <a:prstGeom prst="rect">
            <a:avLst/>
          </a:prstGeom>
        </p:spPr>
        <p:txBody>
          <a:bodyPr wrap="square">
            <a:spAutoFit/>
          </a:bodyPr>
          <a:lstStyle/>
          <a:p>
            <a:r>
              <a:rPr lang="en-GB" sz="2800" b="1" dirty="0">
                <a:solidFill>
                  <a:srgbClr val="2D2DB9">
                    <a:lumMod val="50000"/>
                  </a:srgbClr>
                </a:solidFill>
                <a:cs typeface="Arial" panose="020B0604020202020204" pitchFamily="34" charset="0"/>
              </a:rPr>
              <a:t>Multiplication tables check trials to begin in </a:t>
            </a:r>
            <a:r>
              <a:rPr lang="en-GB" sz="2800" b="1" dirty="0" smtClean="0">
                <a:solidFill>
                  <a:srgbClr val="2D2DB9">
                    <a:lumMod val="50000"/>
                  </a:srgbClr>
                </a:solidFill>
                <a:cs typeface="Arial" panose="020B0604020202020204" pitchFamily="34" charset="0"/>
              </a:rPr>
              <a:t>schools (February 2018) </a:t>
            </a:r>
            <a:r>
              <a:rPr lang="en-GB" sz="2800" dirty="0" smtClean="0">
                <a:solidFill>
                  <a:srgbClr val="2D2DB9">
                    <a:lumMod val="50000"/>
                  </a:srgbClr>
                </a:solidFill>
                <a:cs typeface="Arial" panose="020B0604020202020204" pitchFamily="34" charset="0"/>
                <a:hlinkClick r:id="rId2"/>
              </a:rPr>
              <a:t>link</a:t>
            </a:r>
            <a:endParaRPr lang="en-GB" sz="2800" dirty="0">
              <a:solidFill>
                <a:srgbClr val="2D2DB9">
                  <a:lumMod val="50000"/>
                </a:srgbClr>
              </a:solidFill>
              <a:cs typeface="Arial" panose="020B0604020202020204" pitchFamily="34" charset="0"/>
            </a:endParaRPr>
          </a:p>
          <a:p>
            <a:endParaRPr lang="en-GB" sz="400" dirty="0">
              <a:solidFill>
                <a:srgbClr val="000000"/>
              </a:solidFill>
              <a:cs typeface="Arial" panose="020B0604020202020204" pitchFamily="34" charset="0"/>
            </a:endParaRPr>
          </a:p>
          <a:p>
            <a:r>
              <a:rPr lang="en-GB" dirty="0" smtClean="0">
                <a:solidFill>
                  <a:srgbClr val="000000"/>
                </a:solidFill>
                <a:cs typeface="Arial" panose="020B0604020202020204" pitchFamily="34" charset="0"/>
              </a:rPr>
              <a:t>‘A select </a:t>
            </a:r>
            <a:r>
              <a:rPr lang="en-GB" dirty="0">
                <a:solidFill>
                  <a:srgbClr val="000000"/>
                </a:solidFill>
                <a:cs typeface="Arial" panose="020B0604020202020204" pitchFamily="34" charset="0"/>
              </a:rPr>
              <a:t>number of schools across the country will start trialling the multiplication tables check from next month, the </a:t>
            </a:r>
            <a:r>
              <a:rPr lang="en-GB" b="1" dirty="0">
                <a:solidFill>
                  <a:srgbClr val="000000"/>
                </a:solidFill>
                <a:cs typeface="Arial" panose="020B0604020202020204" pitchFamily="34" charset="0"/>
              </a:rPr>
              <a:t>Schools Standards </a:t>
            </a:r>
            <a:r>
              <a:rPr lang="en-GB" dirty="0">
                <a:solidFill>
                  <a:srgbClr val="000000"/>
                </a:solidFill>
                <a:cs typeface="Arial" panose="020B0604020202020204" pitchFamily="34" charset="0"/>
              </a:rPr>
              <a:t>Minister </a:t>
            </a:r>
            <a:r>
              <a:rPr lang="en-GB" b="1" dirty="0">
                <a:solidFill>
                  <a:srgbClr val="000000"/>
                </a:solidFill>
                <a:cs typeface="Arial" panose="020B0604020202020204" pitchFamily="34" charset="0"/>
              </a:rPr>
              <a:t>Nick Gibb</a:t>
            </a:r>
            <a:r>
              <a:rPr lang="en-GB" dirty="0">
                <a:solidFill>
                  <a:srgbClr val="000000"/>
                </a:solidFill>
                <a:cs typeface="Arial" panose="020B0604020202020204" pitchFamily="34" charset="0"/>
              </a:rPr>
              <a:t> has </a:t>
            </a:r>
            <a:r>
              <a:rPr lang="en-GB" dirty="0" smtClean="0">
                <a:solidFill>
                  <a:srgbClr val="000000"/>
                </a:solidFill>
                <a:cs typeface="Arial" panose="020B0604020202020204" pitchFamily="34" charset="0"/>
              </a:rPr>
              <a:t>announced.’</a:t>
            </a:r>
            <a:endParaRPr lang="en-GB" sz="600" b="1" dirty="0" smtClean="0">
              <a:solidFill>
                <a:srgbClr val="800000"/>
              </a:solidFill>
              <a:cs typeface="Arial" panose="020B0604020202020204" pitchFamily="34" charset="0"/>
            </a:endParaRPr>
          </a:p>
          <a:p>
            <a:r>
              <a:rPr lang="en-GB" b="1" dirty="0" smtClean="0">
                <a:solidFill>
                  <a:srgbClr val="800000"/>
                </a:solidFill>
                <a:cs typeface="Arial" panose="020B0604020202020204" pitchFamily="34" charset="0"/>
              </a:rPr>
              <a:t>‘Results </a:t>
            </a:r>
            <a:r>
              <a:rPr lang="en-GB" b="1" dirty="0">
                <a:solidFill>
                  <a:srgbClr val="800000"/>
                </a:solidFill>
                <a:cs typeface="Arial" panose="020B0604020202020204" pitchFamily="34" charset="0"/>
              </a:rPr>
              <a:t>from the check will not be published at school-level, and will not be used by Ofsted and others to force changes in schools</a:t>
            </a:r>
            <a:r>
              <a:rPr lang="en-GB" b="1" dirty="0" smtClean="0">
                <a:solidFill>
                  <a:srgbClr val="800000"/>
                </a:solidFill>
                <a:cs typeface="Arial" panose="020B0604020202020204" pitchFamily="34" charset="0"/>
              </a:rPr>
              <a:t>.’</a:t>
            </a:r>
          </a:p>
          <a:p>
            <a:endParaRPr lang="en-GB" sz="1200" dirty="0">
              <a:solidFill>
                <a:srgbClr val="000000"/>
              </a:solidFill>
              <a:cs typeface="Arial" panose="020B0604020202020204" pitchFamily="34" charset="0"/>
            </a:endParaRPr>
          </a:p>
          <a:p>
            <a:r>
              <a:rPr lang="en-GB" sz="2800" b="1" dirty="0">
                <a:solidFill>
                  <a:srgbClr val="2D2DB9">
                    <a:lumMod val="50000"/>
                  </a:srgbClr>
                </a:solidFill>
                <a:cs typeface="Arial" panose="020B0604020202020204" pitchFamily="34" charset="0"/>
              </a:rPr>
              <a:t>Multiplication tables check: development process </a:t>
            </a:r>
            <a:r>
              <a:rPr lang="en-GB" sz="2800" b="1" dirty="0" smtClean="0">
                <a:solidFill>
                  <a:srgbClr val="2D2DB9">
                    <a:lumMod val="50000"/>
                  </a:srgbClr>
                </a:solidFill>
                <a:cs typeface="Arial" panose="020B0604020202020204" pitchFamily="34" charset="0"/>
              </a:rPr>
              <a:t>       (February 2018) </a:t>
            </a:r>
            <a:r>
              <a:rPr lang="en-GB" sz="2800" dirty="0" smtClean="0">
                <a:solidFill>
                  <a:srgbClr val="2D2DB9">
                    <a:lumMod val="50000"/>
                  </a:srgbClr>
                </a:solidFill>
                <a:cs typeface="Arial" panose="020B0604020202020204" pitchFamily="34" charset="0"/>
                <a:hlinkClick r:id="rId3"/>
              </a:rPr>
              <a:t>link</a:t>
            </a:r>
            <a:endParaRPr lang="en-GB" sz="2800" b="1" dirty="0">
              <a:solidFill>
                <a:srgbClr val="2D2DB9">
                  <a:lumMod val="50000"/>
                </a:srgbClr>
              </a:solidFill>
              <a:cs typeface="Arial" panose="020B0604020202020204" pitchFamily="34" charset="0"/>
            </a:endParaRPr>
          </a:p>
          <a:p>
            <a:r>
              <a:rPr lang="en-GB" dirty="0" smtClean="0">
                <a:solidFill>
                  <a:srgbClr val="000000"/>
                </a:solidFill>
                <a:cs typeface="Arial" panose="020B0604020202020204" pitchFamily="34" charset="0"/>
              </a:rPr>
              <a:t>‘The </a:t>
            </a:r>
            <a:r>
              <a:rPr lang="en-GB" b="1" dirty="0">
                <a:solidFill>
                  <a:srgbClr val="000000"/>
                </a:solidFill>
                <a:cs typeface="Arial" panose="020B0604020202020204" pitchFamily="34" charset="0"/>
              </a:rPr>
              <a:t>national curriculum</a:t>
            </a:r>
            <a:r>
              <a:rPr lang="en-GB" dirty="0">
                <a:solidFill>
                  <a:srgbClr val="000000"/>
                </a:solidFill>
                <a:cs typeface="Arial" panose="020B0604020202020204" pitchFamily="34" charset="0"/>
              </a:rPr>
              <a:t> specifies that pupils at this stage </a:t>
            </a:r>
            <a:r>
              <a:rPr lang="en-GB" dirty="0" smtClean="0">
                <a:solidFill>
                  <a:srgbClr val="000000"/>
                </a:solidFill>
                <a:cs typeface="Arial" panose="020B0604020202020204" pitchFamily="34" charset="0"/>
              </a:rPr>
              <a:t>(</a:t>
            </a:r>
            <a:r>
              <a:rPr lang="en-GB" i="1" dirty="0" smtClean="0">
                <a:solidFill>
                  <a:srgbClr val="FFFFFF">
                    <a:lumMod val="50000"/>
                  </a:srgbClr>
                </a:solidFill>
                <a:cs typeface="Arial" panose="020B0604020202020204" pitchFamily="34" charset="0"/>
              </a:rPr>
              <a:t>end of Y4</a:t>
            </a:r>
            <a:r>
              <a:rPr lang="en-GB" dirty="0" smtClean="0">
                <a:solidFill>
                  <a:srgbClr val="000000"/>
                </a:solidFill>
                <a:cs typeface="Arial" panose="020B0604020202020204" pitchFamily="34" charset="0"/>
              </a:rPr>
              <a:t>) should </a:t>
            </a:r>
            <a:r>
              <a:rPr lang="en-GB" dirty="0">
                <a:solidFill>
                  <a:srgbClr val="000000"/>
                </a:solidFill>
                <a:cs typeface="Arial" panose="020B0604020202020204" pitchFamily="34" charset="0"/>
              </a:rPr>
              <a:t>be able to recall the multiplication tables up to and including 12x12.</a:t>
            </a:r>
          </a:p>
          <a:p>
            <a:endParaRPr lang="en-GB" sz="600" dirty="0">
              <a:solidFill>
                <a:srgbClr val="000000"/>
              </a:solidFill>
              <a:cs typeface="Arial" panose="020B0604020202020204" pitchFamily="34" charset="0"/>
            </a:endParaRPr>
          </a:p>
          <a:p>
            <a:r>
              <a:rPr lang="en-GB" dirty="0">
                <a:solidFill>
                  <a:srgbClr val="000000"/>
                </a:solidFill>
                <a:cs typeface="Arial" panose="020B0604020202020204" pitchFamily="34" charset="0"/>
              </a:rPr>
              <a:t>The check aims to support pupils to master multiplication skills, which are essential for future success in mathematics.  It will help to identify pupils who have not yet mastered this mathematical concept, so additional support can be provided</a:t>
            </a:r>
            <a:r>
              <a:rPr lang="en-GB" dirty="0" smtClean="0">
                <a:solidFill>
                  <a:srgbClr val="000000"/>
                </a:solidFill>
                <a:cs typeface="Arial" panose="020B0604020202020204" pitchFamily="34" charset="0"/>
              </a:rPr>
              <a:t>.’</a:t>
            </a:r>
            <a:endParaRPr lang="en-GB" dirty="0">
              <a:solidFill>
                <a:srgbClr val="000000"/>
              </a:solidFill>
              <a:cs typeface="Arial" panose="020B0604020202020204" pitchFamily="34" charset="0"/>
            </a:endParaRPr>
          </a:p>
        </p:txBody>
      </p:sp>
    </p:spTree>
    <p:extLst>
      <p:ext uri="{BB962C8B-B14F-4D97-AF65-F5344CB8AC3E}">
        <p14:creationId xmlns:p14="http://schemas.microsoft.com/office/powerpoint/2010/main" val="89164279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19997" t="33833" r="18211" b="6250"/>
          <a:stretch>
            <a:fillRect/>
          </a:stretch>
        </p:blipFill>
        <p:spPr bwMode="auto">
          <a:xfrm>
            <a:off x="223411" y="343602"/>
            <a:ext cx="3430661" cy="17383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035" t="16045" r="18183" b="6249"/>
          <a:stretch/>
        </p:blipFill>
        <p:spPr bwMode="auto">
          <a:xfrm>
            <a:off x="4303265" y="2108595"/>
            <a:ext cx="4662627" cy="28297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3740748" y="226495"/>
            <a:ext cx="5321391" cy="1785104"/>
          </a:xfrm>
          <a:prstGeom prst="rect">
            <a:avLst/>
          </a:prstGeom>
        </p:spPr>
        <p:txBody>
          <a:bodyPr wrap="square">
            <a:spAutoFit/>
          </a:bodyPr>
          <a:lstStyle/>
          <a:p>
            <a:r>
              <a:rPr lang="en-GB" sz="2200" b="1" dirty="0">
                <a:solidFill>
                  <a:prstClr val="black"/>
                </a:solidFill>
                <a:latin typeface="Arial" panose="020B0604020202020204" pitchFamily="34" charset="0"/>
                <a:cs typeface="Arial" panose="020B0604020202020204" pitchFamily="34" charset="0"/>
              </a:rPr>
              <a:t>National curriculum assessments </a:t>
            </a:r>
            <a:r>
              <a:rPr lang="en-GB" sz="2200" b="1" dirty="0" smtClean="0">
                <a:solidFill>
                  <a:prstClr val="black"/>
                </a:solidFill>
                <a:latin typeface="Arial" panose="020B0604020202020204" pitchFamily="34" charset="0"/>
                <a:cs typeface="Arial" panose="020B0604020202020204" pitchFamily="34" charset="0"/>
              </a:rPr>
              <a:t>calendar (October 2017) </a:t>
            </a:r>
            <a:endParaRPr lang="en-GB" sz="2200" b="1" dirty="0">
              <a:solidFill>
                <a:prstClr val="black"/>
              </a:solidFill>
              <a:latin typeface="Arial" panose="020B0604020202020204" pitchFamily="34" charset="0"/>
              <a:cs typeface="Arial" panose="020B0604020202020204" pitchFamily="34" charset="0"/>
            </a:endParaRPr>
          </a:p>
          <a:p>
            <a:r>
              <a:rPr lang="en-GB" sz="2200" dirty="0">
                <a:solidFill>
                  <a:prstClr val="black"/>
                </a:solidFill>
                <a:latin typeface="Arial" panose="020B0604020202020204" pitchFamily="34" charset="0"/>
                <a:cs typeface="Arial" panose="020B0604020202020204" pitchFamily="34" charset="0"/>
              </a:rPr>
              <a:t>Important dates for primary schools to plan for the 2018 </a:t>
            </a:r>
            <a:r>
              <a:rPr lang="en-GB" sz="2200" dirty="0" smtClean="0">
                <a:solidFill>
                  <a:prstClr val="black"/>
                </a:solidFill>
                <a:latin typeface="Arial" panose="020B0604020202020204" pitchFamily="34" charset="0"/>
                <a:cs typeface="Arial" panose="020B0604020202020204" pitchFamily="34" charset="0"/>
              </a:rPr>
              <a:t>KS1 </a:t>
            </a:r>
            <a:r>
              <a:rPr lang="en-GB" sz="2200" dirty="0">
                <a:solidFill>
                  <a:prstClr val="black"/>
                </a:solidFill>
                <a:latin typeface="Arial" panose="020B0604020202020204" pitchFamily="34" charset="0"/>
                <a:cs typeface="Arial" panose="020B0604020202020204" pitchFamily="34" charset="0"/>
              </a:rPr>
              <a:t>and </a:t>
            </a:r>
            <a:r>
              <a:rPr lang="en-GB" sz="2200" dirty="0" smtClean="0">
                <a:solidFill>
                  <a:prstClr val="black"/>
                </a:solidFill>
                <a:latin typeface="Arial" panose="020B0604020202020204" pitchFamily="34" charset="0"/>
                <a:cs typeface="Arial" panose="020B0604020202020204" pitchFamily="34" charset="0"/>
              </a:rPr>
              <a:t>KS2 tests, </a:t>
            </a:r>
            <a:r>
              <a:rPr lang="en-GB" sz="2200" dirty="0">
                <a:solidFill>
                  <a:prstClr val="black"/>
                </a:solidFill>
                <a:latin typeface="Arial" panose="020B0604020202020204" pitchFamily="34" charset="0"/>
                <a:cs typeface="Arial" panose="020B0604020202020204" pitchFamily="34" charset="0"/>
              </a:rPr>
              <a:t>teacher assessment and the </a:t>
            </a:r>
            <a:r>
              <a:rPr lang="en-GB" sz="2200" dirty="0" smtClean="0">
                <a:solidFill>
                  <a:prstClr val="black"/>
                </a:solidFill>
                <a:latin typeface="Arial" panose="020B0604020202020204" pitchFamily="34" charset="0"/>
                <a:cs typeface="Arial" panose="020B0604020202020204" pitchFamily="34" charset="0"/>
              </a:rPr>
              <a:t>PSC. </a:t>
            </a:r>
            <a:endParaRPr lang="en-GB" sz="2200" dirty="0">
              <a:solidFill>
                <a:prstClr val="black"/>
              </a:solidFill>
              <a:latin typeface="Arial" panose="020B0604020202020204" pitchFamily="34" charset="0"/>
              <a:cs typeface="Arial" panose="020B0604020202020204" pitchFamily="34" charset="0"/>
            </a:endParaRPr>
          </a:p>
        </p:txBody>
      </p:sp>
      <p:pic>
        <p:nvPicPr>
          <p:cNvPr id="3075" name="Picture 3">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559" t="15112" r="41365" b="34702"/>
          <a:stretch/>
        </p:blipFill>
        <p:spPr bwMode="auto">
          <a:xfrm>
            <a:off x="2470064" y="2551240"/>
            <a:ext cx="1282539" cy="16210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83147" y="2351377"/>
            <a:ext cx="2351315" cy="2554545"/>
          </a:xfrm>
          <a:prstGeom prst="rect">
            <a:avLst/>
          </a:prstGeom>
        </p:spPr>
        <p:txBody>
          <a:bodyPr wrap="square">
            <a:spAutoFit/>
          </a:bodyPr>
          <a:lstStyle/>
          <a:p>
            <a:r>
              <a:rPr lang="en-GB" sz="2000" dirty="0">
                <a:solidFill>
                  <a:prstClr val="black"/>
                </a:solidFill>
                <a:latin typeface="Arial" panose="020B0604020202020204" pitchFamily="34" charset="0"/>
                <a:cs typeface="Arial" panose="020B0604020202020204" pitchFamily="34" charset="0"/>
              </a:rPr>
              <a:t>Guidance for schools about access arrangements available for pupils participating in 2018 </a:t>
            </a:r>
            <a:r>
              <a:rPr lang="en-GB" sz="2000" dirty="0" smtClean="0">
                <a:solidFill>
                  <a:prstClr val="black"/>
                </a:solidFill>
                <a:latin typeface="Arial" panose="020B0604020202020204" pitchFamily="34" charset="0"/>
                <a:cs typeface="Arial" panose="020B0604020202020204" pitchFamily="34" charset="0"/>
              </a:rPr>
              <a:t>KS2 </a:t>
            </a:r>
            <a:r>
              <a:rPr lang="en-GB" sz="2000" dirty="0">
                <a:solidFill>
                  <a:prstClr val="black"/>
                </a:solidFill>
                <a:latin typeface="Arial" panose="020B0604020202020204" pitchFamily="34" charset="0"/>
                <a:cs typeface="Arial" panose="020B0604020202020204" pitchFamily="34" charset="0"/>
              </a:rPr>
              <a:t>national curriculum </a:t>
            </a:r>
            <a:r>
              <a:rPr lang="en-GB" sz="2000" dirty="0" smtClean="0">
                <a:solidFill>
                  <a:prstClr val="black"/>
                </a:solidFill>
                <a:latin typeface="Arial" panose="020B0604020202020204" pitchFamily="34" charset="0"/>
                <a:cs typeface="Arial" panose="020B0604020202020204" pitchFamily="34" charset="0"/>
              </a:rPr>
              <a:t>tests. </a:t>
            </a:r>
            <a:endParaRPr lang="en-GB" sz="2000" dirty="0">
              <a:solidFill>
                <a:prstClr val="black"/>
              </a:solidFill>
              <a:latin typeface="Arial" panose="020B0604020202020204" pitchFamily="34" charset="0"/>
              <a:cs typeface="Arial" panose="020B0604020202020204" pitchFamily="34" charset="0"/>
            </a:endParaRPr>
          </a:p>
        </p:txBody>
      </p:sp>
      <p:pic>
        <p:nvPicPr>
          <p:cNvPr id="3076"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20035" t="16604" r="18079" b="61940"/>
          <a:stretch/>
        </p:blipFill>
        <p:spPr bwMode="auto">
          <a:xfrm>
            <a:off x="3871355" y="3133888"/>
            <a:ext cx="5190772" cy="8683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5711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par>
                                <p:cTn id="8" presetID="13" presetClass="entr" presetSubtype="16"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plus(in)">
                                      <p:cBhvr>
                                        <p:cTn id="10" dur="2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dirty="0"/>
              <a:t>Education </a:t>
            </a:r>
            <a:r>
              <a:rPr lang="en-GB" sz="2400" dirty="0" smtClean="0"/>
              <a:t>Outcomes </a:t>
            </a:r>
            <a:r>
              <a:rPr lang="en-GB" sz="2400" dirty="0"/>
              <a:t>and </a:t>
            </a:r>
            <a:r>
              <a:rPr lang="en-GB" sz="2400" dirty="0" smtClean="0"/>
              <a:t>Intervention</a:t>
            </a:r>
            <a:r>
              <a:rPr lang="en-GB" sz="2400" dirty="0"/>
              <a:t/>
            </a:r>
            <a:br>
              <a:rPr lang="en-GB" sz="2400" dirty="0"/>
            </a:br>
            <a:endParaRPr lang="en-US" sz="2400" dirty="0"/>
          </a:p>
        </p:txBody>
      </p:sp>
      <p:sp>
        <p:nvSpPr>
          <p:cNvPr id="3" name="Text Placeholder 2"/>
          <p:cNvSpPr>
            <a:spLocks noGrp="1"/>
          </p:cNvSpPr>
          <p:nvPr>
            <p:ph type="body" sz="quarter" idx="13"/>
          </p:nvPr>
        </p:nvSpPr>
        <p:spPr>
          <a:xfrm>
            <a:off x="462769" y="654605"/>
            <a:ext cx="8218487" cy="3773023"/>
          </a:xfrm>
        </p:spPr>
        <p:txBody>
          <a:bodyPr>
            <a:normAutofit/>
          </a:bodyPr>
          <a:lstStyle/>
          <a:p>
            <a:pPr lvl="0"/>
            <a:r>
              <a:rPr lang="en-GB" sz="1800" b="1" dirty="0"/>
              <a:t>Education </a:t>
            </a:r>
            <a:r>
              <a:rPr lang="en-GB" sz="1800" b="1" dirty="0" smtClean="0"/>
              <a:t>Leads &amp; Performance Advisers</a:t>
            </a:r>
            <a:r>
              <a:rPr lang="en-GB" sz="1800" dirty="0" smtClean="0"/>
              <a:t> - support </a:t>
            </a:r>
            <a:r>
              <a:rPr lang="en-GB" sz="1800" dirty="0"/>
              <a:t>and </a:t>
            </a:r>
            <a:r>
              <a:rPr lang="en-GB" sz="1800" dirty="0" smtClean="0"/>
              <a:t>intervention, ensuring action towards improvement; supporting collaboration </a:t>
            </a:r>
            <a:r>
              <a:rPr lang="en-GB" sz="1800" dirty="0"/>
              <a:t>and structural change; </a:t>
            </a:r>
            <a:r>
              <a:rPr lang="en-GB" sz="1800" dirty="0" smtClean="0"/>
              <a:t>delivery </a:t>
            </a:r>
            <a:r>
              <a:rPr lang="en-GB" sz="1800" dirty="0"/>
              <a:t>of the National </a:t>
            </a:r>
            <a:r>
              <a:rPr lang="en-GB" sz="1800" dirty="0" smtClean="0"/>
              <a:t>Curriculum; </a:t>
            </a:r>
            <a:r>
              <a:rPr lang="en-GB" sz="1800" dirty="0"/>
              <a:t>delivery of statutory and non-statutory responsibilities </a:t>
            </a:r>
            <a:r>
              <a:rPr lang="en-GB" sz="1800" dirty="0" smtClean="0"/>
              <a:t>in </a:t>
            </a:r>
            <a:r>
              <a:rPr lang="en-GB" sz="1800" dirty="0"/>
              <a:t>relation to governor services, newly qualified teachers  </a:t>
            </a:r>
            <a:r>
              <a:rPr lang="en-GB" sz="1800" dirty="0" smtClean="0"/>
              <a:t>and assessment. This team works in partnership </a:t>
            </a:r>
            <a:r>
              <a:rPr lang="en-GB" sz="1800" dirty="0"/>
              <a:t>with system leaders, Ofsted and the office of the Regional Schools </a:t>
            </a:r>
            <a:r>
              <a:rPr lang="en-GB" sz="1800" dirty="0" smtClean="0"/>
              <a:t>Commissioner.</a:t>
            </a:r>
            <a:endParaRPr lang="en-GB" sz="1800" dirty="0"/>
          </a:p>
          <a:p>
            <a:pPr lvl="0"/>
            <a:r>
              <a:rPr lang="en-GB" sz="1800" b="1" dirty="0"/>
              <a:t>Lead for health and wellbeing</a:t>
            </a:r>
            <a:r>
              <a:rPr lang="en-GB" sz="1800" dirty="0"/>
              <a:t> (lead officer – Fiona Quan </a:t>
            </a:r>
            <a:r>
              <a:rPr lang="en-GB" sz="1800" dirty="0" smtClean="0"/>
              <a:t>) - training</a:t>
            </a:r>
            <a:r>
              <a:rPr lang="en-GB" sz="1800" dirty="0"/>
              <a:t>, advice and guidance to schools on a range of areas related to the health and well being </a:t>
            </a:r>
            <a:r>
              <a:rPr lang="en-GB" sz="1800" dirty="0" smtClean="0"/>
              <a:t>including </a:t>
            </a:r>
            <a:r>
              <a:rPr lang="en-GB" sz="1800" dirty="0"/>
              <a:t>the PSHE curriculum </a:t>
            </a:r>
            <a:r>
              <a:rPr lang="en-GB" sz="1800" dirty="0" smtClean="0"/>
              <a:t>and</a:t>
            </a:r>
            <a:r>
              <a:rPr lang="en-GB" sz="1800" dirty="0"/>
              <a:t> the on-line pupil survey </a:t>
            </a:r>
          </a:p>
          <a:p>
            <a:pPr lvl="0"/>
            <a:r>
              <a:rPr lang="en-GB" sz="1800" b="1" dirty="0"/>
              <a:t>HR business partner for schools</a:t>
            </a:r>
            <a:r>
              <a:rPr lang="en-GB" sz="1800" dirty="0"/>
              <a:t> (Margaret Wilkins</a:t>
            </a:r>
            <a:r>
              <a:rPr lang="en-GB" sz="1800" dirty="0" smtClean="0"/>
              <a:t>) - providing </a:t>
            </a:r>
            <a:r>
              <a:rPr lang="en-GB" sz="1800" dirty="0"/>
              <a:t>a range of specialist advice to schools alongside the education outcomes and intervention </a:t>
            </a:r>
            <a:r>
              <a:rPr lang="en-GB" sz="1800" dirty="0" smtClean="0"/>
              <a:t>team. </a:t>
            </a:r>
          </a:p>
        </p:txBody>
      </p:sp>
    </p:spTree>
    <p:extLst>
      <p:ext uri="{BB962C8B-B14F-4D97-AF65-F5344CB8AC3E}">
        <p14:creationId xmlns:p14="http://schemas.microsoft.com/office/powerpoint/2010/main" val="1938939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1"/>
          <p:cNvSpPr>
            <a:spLocks noChangeArrowheads="1"/>
          </p:cNvSpPr>
          <p:nvPr/>
        </p:nvSpPr>
        <p:spPr bwMode="auto">
          <a:xfrm>
            <a:off x="2090088" y="89316"/>
            <a:ext cx="5403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charset="0"/>
                <a:ea typeface="Geneva" pitchFamily="-111" charset="-128"/>
              </a:defRPr>
            </a:lvl1pPr>
            <a:lvl2pPr marL="742950" indent="-285750" eaLnBrk="0" hangingPunct="0">
              <a:spcBef>
                <a:spcPct val="60000"/>
              </a:spcBef>
              <a:spcAft>
                <a:spcPts val="300"/>
              </a:spcAft>
              <a:defRPr>
                <a:solidFill>
                  <a:srgbClr val="003366"/>
                </a:solidFill>
                <a:latin typeface="Arial"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algn="ctr" defTabSz="914400" eaLnBrk="1" fontAlgn="base" hangingPunct="1">
              <a:spcBef>
                <a:spcPct val="0"/>
              </a:spcBef>
              <a:spcAft>
                <a:spcPct val="0"/>
              </a:spcAft>
              <a:buSzTx/>
              <a:defRPr/>
            </a:pPr>
            <a:r>
              <a:rPr lang="en-GB" altLang="en-US" sz="3200" b="1" dirty="0" smtClean="0">
                <a:solidFill>
                  <a:srgbClr val="2D2DB9">
                    <a:lumMod val="50000"/>
                  </a:srgbClr>
                </a:solidFill>
                <a:latin typeface="Arial" panose="020B0604020202020204" pitchFamily="34" charset="0"/>
                <a:cs typeface="Arial" panose="020B0604020202020204" pitchFamily="34" charset="0"/>
              </a:rPr>
              <a:t>STA Guidance Documents</a:t>
            </a:r>
            <a:endParaRPr lang="en-GB" altLang="en-US" sz="3200" dirty="0" smtClean="0">
              <a:solidFill>
                <a:srgbClr val="2D2DB9">
                  <a:lumMod val="50000"/>
                </a:srgbClr>
              </a:solidFill>
              <a:latin typeface="Arial" panose="020B0604020202020204" pitchFamily="34" charset="0"/>
              <a:cs typeface="Arial" panose="020B0604020202020204" pitchFamily="34" charset="0"/>
            </a:endParaRPr>
          </a:p>
        </p:txBody>
      </p:sp>
      <p:pic>
        <p:nvPicPr>
          <p:cNvPr id="79879" name="Picture 1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29686" t="17091" r="28510" b="14655"/>
          <a:stretch>
            <a:fillRect/>
          </a:stretch>
        </p:blipFill>
        <p:spPr bwMode="auto">
          <a:xfrm>
            <a:off x="308789" y="362210"/>
            <a:ext cx="1621467" cy="14639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9880" name="Picture 1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28809" t="19324" r="33157" b="30318"/>
          <a:stretch>
            <a:fillRect/>
          </a:stretch>
        </p:blipFill>
        <p:spPr bwMode="auto">
          <a:xfrm>
            <a:off x="3832725" y="734253"/>
            <a:ext cx="1754433" cy="12876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4402" name="Picture 1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l="13528" t="30927" r="39337" b="43211"/>
          <a:stretch>
            <a:fillRect/>
          </a:stretch>
        </p:blipFill>
        <p:spPr bwMode="auto">
          <a:xfrm>
            <a:off x="166951" y="2893859"/>
            <a:ext cx="5011679" cy="141563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9882" name="Picture 19">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l="28416" t="24080" r="39822" b="19229"/>
          <a:stretch>
            <a:fillRect/>
          </a:stretch>
        </p:blipFill>
        <p:spPr bwMode="auto">
          <a:xfrm>
            <a:off x="6899565" y="841128"/>
            <a:ext cx="980726" cy="10015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9883" name="Picture 20">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l="28416" t="24080" r="36188" b="16487"/>
          <a:stretch>
            <a:fillRect/>
          </a:stretch>
        </p:blipFill>
        <p:spPr bwMode="auto">
          <a:xfrm>
            <a:off x="7243952" y="1756328"/>
            <a:ext cx="978334" cy="9508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21" name="Elbow Connector 20"/>
          <p:cNvCxnSpPr/>
          <p:nvPr/>
        </p:nvCxnSpPr>
        <p:spPr>
          <a:xfrm>
            <a:off x="-11113" y="2745218"/>
            <a:ext cx="9155113" cy="591751"/>
          </a:xfrm>
          <a:prstGeom prst="bentConnector3">
            <a:avLst>
              <a:gd name="adj1" fmla="val 61545"/>
            </a:avLst>
          </a:prstGeom>
          <a:ln>
            <a:solidFill>
              <a:srgbClr val="008000"/>
            </a:solidFill>
          </a:ln>
        </p:spPr>
        <p:style>
          <a:lnRef idx="2">
            <a:schemeClr val="accent1"/>
          </a:lnRef>
          <a:fillRef idx="0">
            <a:schemeClr val="accent1"/>
          </a:fillRef>
          <a:effectRef idx="1">
            <a:schemeClr val="accent1"/>
          </a:effectRef>
          <a:fontRef idx="minor">
            <a:schemeClr val="tx1"/>
          </a:fontRef>
        </p:style>
      </p:cxnSp>
      <p:pic>
        <p:nvPicPr>
          <p:cNvPr id="89098" name="Picture 2">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l="28189" t="13213" r="33728" b="35184"/>
          <a:stretch>
            <a:fillRect/>
          </a:stretch>
        </p:blipFill>
        <p:spPr bwMode="auto">
          <a:xfrm>
            <a:off x="5973296" y="3455317"/>
            <a:ext cx="903778" cy="9896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9096" name="Picture 6">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l="31250" t="22520" r="35257" b="12485"/>
          <a:stretch>
            <a:fillRect/>
          </a:stretch>
        </p:blipFill>
        <p:spPr bwMode="auto">
          <a:xfrm>
            <a:off x="6862548" y="3470689"/>
            <a:ext cx="817854" cy="970229"/>
          </a:xfrm>
          <a:prstGeom prst="rect">
            <a:avLst/>
          </a:prstGeom>
          <a:noFill/>
          <a:ln w="9525" algn="ctr">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89101" name="Picture 4">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l="29181" t="13066" r="33707" b="36057"/>
          <a:stretch>
            <a:fillRect/>
          </a:stretch>
        </p:blipFill>
        <p:spPr bwMode="auto">
          <a:xfrm>
            <a:off x="7667027" y="3465947"/>
            <a:ext cx="872263" cy="9640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14">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l="35909" t="13911" r="35217" b="39978"/>
          <a:stretch>
            <a:fillRect/>
          </a:stretch>
        </p:blipFill>
        <p:spPr bwMode="auto">
          <a:xfrm>
            <a:off x="961896" y="975668"/>
            <a:ext cx="1591308" cy="14458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5">
            <a:hlinkClick r:id="rId21"/>
          </p:cNvPr>
          <p:cNvPicPr>
            <a:picLocks noChangeAspect="1" noChangeArrowheads="1"/>
          </p:cNvPicPr>
          <p:nvPr/>
        </p:nvPicPr>
        <p:blipFill>
          <a:blip r:embed="rId22">
            <a:extLst>
              <a:ext uri="{28A0092B-C50C-407E-A947-70E740481C1C}">
                <a14:useLocalDpi xmlns:a14="http://schemas.microsoft.com/office/drawing/2010/main" val="0"/>
              </a:ext>
            </a:extLst>
          </a:blip>
          <a:srcRect l="35609" t="16237" r="38129" b="51410"/>
          <a:stretch>
            <a:fillRect/>
          </a:stretch>
        </p:blipFill>
        <p:spPr bwMode="auto">
          <a:xfrm>
            <a:off x="4419503" y="1464519"/>
            <a:ext cx="1750764" cy="118685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 name="Picture 16">
            <a:hlinkClick r:id="rId23"/>
          </p:cNvPr>
          <p:cNvPicPr>
            <a:picLocks noChangeAspect="1" noChangeArrowheads="1"/>
          </p:cNvPicPr>
          <p:nvPr/>
        </p:nvPicPr>
        <p:blipFill>
          <a:blip r:embed="rId24">
            <a:extLst>
              <a:ext uri="{28A0092B-C50C-407E-A947-70E740481C1C}">
                <a14:useLocalDpi xmlns:a14="http://schemas.microsoft.com/office/drawing/2010/main" val="0"/>
              </a:ext>
            </a:extLst>
          </a:blip>
          <a:srcRect l="36916" t="21013" r="42805" b="43857"/>
          <a:stretch>
            <a:fillRect/>
          </a:stretch>
        </p:blipFill>
        <p:spPr bwMode="auto">
          <a:xfrm>
            <a:off x="7635814" y="1414287"/>
            <a:ext cx="996586" cy="9325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 name="Picture 17">
            <a:hlinkClick r:id="rId25"/>
          </p:cNvPr>
          <p:cNvPicPr>
            <a:picLocks noChangeAspect="1" noChangeArrowheads="1"/>
          </p:cNvPicPr>
          <p:nvPr/>
        </p:nvPicPr>
        <p:blipFill>
          <a:blip r:embed="rId26">
            <a:extLst>
              <a:ext uri="{28A0092B-C50C-407E-A947-70E740481C1C}">
                <a14:useLocalDpi xmlns:a14="http://schemas.microsoft.com/office/drawing/2010/main" val="0"/>
              </a:ext>
            </a:extLst>
          </a:blip>
          <a:srcRect l="36472" t="20905" r="40869" b="41298"/>
          <a:stretch>
            <a:fillRect/>
          </a:stretch>
        </p:blipFill>
        <p:spPr bwMode="auto">
          <a:xfrm>
            <a:off x="7961213" y="2282464"/>
            <a:ext cx="969259" cy="9286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13">
            <a:hlinkClick r:id="rId27"/>
          </p:cNvPr>
          <p:cNvPicPr>
            <a:picLocks noChangeAspect="1" noChangeArrowheads="1"/>
          </p:cNvPicPr>
          <p:nvPr/>
        </p:nvPicPr>
        <p:blipFill>
          <a:blip r:embed="rId28">
            <a:extLst>
              <a:ext uri="{28A0092B-C50C-407E-A947-70E740481C1C}">
                <a14:useLocalDpi xmlns:a14="http://schemas.microsoft.com/office/drawing/2010/main" val="0"/>
              </a:ext>
            </a:extLst>
          </a:blip>
          <a:srcRect l="13641" t="41164" r="39832" b="33835"/>
          <a:stretch>
            <a:fillRect/>
          </a:stretch>
        </p:blipFill>
        <p:spPr bwMode="auto">
          <a:xfrm>
            <a:off x="665032" y="3615666"/>
            <a:ext cx="5165775" cy="14360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18">
            <a:hlinkClick r:id="rId29"/>
          </p:cNvPr>
          <p:cNvPicPr>
            <a:picLocks noChangeAspect="1" noChangeArrowheads="1"/>
          </p:cNvPicPr>
          <p:nvPr/>
        </p:nvPicPr>
        <p:blipFill>
          <a:blip r:embed="rId30">
            <a:extLst>
              <a:ext uri="{28A0092B-C50C-407E-A947-70E740481C1C}">
                <a14:useLocalDpi xmlns:a14="http://schemas.microsoft.com/office/drawing/2010/main" val="0"/>
              </a:ext>
            </a:extLst>
          </a:blip>
          <a:srcRect l="35909" t="16487" r="38972" b="34615"/>
          <a:stretch>
            <a:fillRect/>
          </a:stretch>
        </p:blipFill>
        <p:spPr bwMode="auto">
          <a:xfrm>
            <a:off x="6436431" y="4099019"/>
            <a:ext cx="930615" cy="1000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19">
            <a:hlinkClick r:id="rId31"/>
          </p:cNvPr>
          <p:cNvPicPr>
            <a:picLocks noChangeAspect="1" noChangeArrowheads="1"/>
          </p:cNvPicPr>
          <p:nvPr/>
        </p:nvPicPr>
        <p:blipFill>
          <a:blip r:embed="rId32">
            <a:extLst>
              <a:ext uri="{28A0092B-C50C-407E-A947-70E740481C1C}">
                <a14:useLocalDpi xmlns:a14="http://schemas.microsoft.com/office/drawing/2010/main" val="0"/>
              </a:ext>
            </a:extLst>
          </a:blip>
          <a:srcRect l="36108" t="16379" r="39407" b="35416"/>
          <a:stretch>
            <a:fillRect/>
          </a:stretch>
        </p:blipFill>
        <p:spPr bwMode="auto">
          <a:xfrm>
            <a:off x="7302249" y="4099020"/>
            <a:ext cx="919154" cy="10009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2" name="Picture 20">
            <a:hlinkClick r:id="rId33"/>
          </p:cNvPr>
          <p:cNvPicPr>
            <a:picLocks noChangeAspect="1" noChangeArrowheads="1"/>
          </p:cNvPicPr>
          <p:nvPr/>
        </p:nvPicPr>
        <p:blipFill>
          <a:blip r:embed="rId34">
            <a:extLst>
              <a:ext uri="{28A0092B-C50C-407E-A947-70E740481C1C}">
                <a14:useLocalDpi xmlns:a14="http://schemas.microsoft.com/office/drawing/2010/main" val="0"/>
              </a:ext>
            </a:extLst>
          </a:blip>
          <a:srcRect l="36314" t="16487" r="38974" b="34615"/>
          <a:stretch>
            <a:fillRect/>
          </a:stretch>
        </p:blipFill>
        <p:spPr bwMode="auto">
          <a:xfrm>
            <a:off x="8150756" y="4124022"/>
            <a:ext cx="895184" cy="979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480906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89098"/>
                                        </p:tgtEl>
                                        <p:attrNameLst>
                                          <p:attrName>style.visibility</p:attrName>
                                        </p:attrNameLst>
                                      </p:cBhvr>
                                      <p:to>
                                        <p:strVal val="visible"/>
                                      </p:to>
                                    </p:set>
                                    <p:animEffect transition="in" filter="plus(in)">
                                      <p:cBhvr>
                                        <p:cTn id="7" dur="2000"/>
                                        <p:tgtEl>
                                          <p:spTgt spid="89098"/>
                                        </p:tgtEl>
                                      </p:cBhvr>
                                    </p:animEffect>
                                  </p:childTnLst>
                                </p:cTn>
                              </p:par>
                              <p:par>
                                <p:cTn id="8" presetID="13" presetClass="entr" presetSubtype="16" fill="hold" nodeType="withEffect">
                                  <p:stCondLst>
                                    <p:cond delay="0"/>
                                  </p:stCondLst>
                                  <p:childTnLst>
                                    <p:set>
                                      <p:cBhvr>
                                        <p:cTn id="9" dur="1" fill="hold">
                                          <p:stCondLst>
                                            <p:cond delay="0"/>
                                          </p:stCondLst>
                                        </p:cTn>
                                        <p:tgtEl>
                                          <p:spTgt spid="89096"/>
                                        </p:tgtEl>
                                        <p:attrNameLst>
                                          <p:attrName>style.visibility</p:attrName>
                                        </p:attrNameLst>
                                      </p:cBhvr>
                                      <p:to>
                                        <p:strVal val="visible"/>
                                      </p:to>
                                    </p:set>
                                    <p:animEffect transition="in" filter="plus(in)">
                                      <p:cBhvr>
                                        <p:cTn id="10" dur="2000"/>
                                        <p:tgtEl>
                                          <p:spTgt spid="89096"/>
                                        </p:tgtEl>
                                      </p:cBhvr>
                                    </p:animEffect>
                                  </p:childTnLst>
                                </p:cTn>
                              </p:par>
                              <p:par>
                                <p:cTn id="11" presetID="13" presetClass="entr" presetSubtype="16" fill="hold" nodeType="withEffect">
                                  <p:stCondLst>
                                    <p:cond delay="0"/>
                                  </p:stCondLst>
                                  <p:childTnLst>
                                    <p:set>
                                      <p:cBhvr>
                                        <p:cTn id="12" dur="1" fill="hold">
                                          <p:stCondLst>
                                            <p:cond delay="0"/>
                                          </p:stCondLst>
                                        </p:cTn>
                                        <p:tgtEl>
                                          <p:spTgt spid="89101"/>
                                        </p:tgtEl>
                                        <p:attrNameLst>
                                          <p:attrName>style.visibility</p:attrName>
                                        </p:attrNameLst>
                                      </p:cBhvr>
                                      <p:to>
                                        <p:strVal val="visible"/>
                                      </p:to>
                                    </p:set>
                                    <p:animEffect transition="in" filter="plus(in)">
                                      <p:cBhvr>
                                        <p:cTn id="13" dur="2000"/>
                                        <p:tgtEl>
                                          <p:spTgt spid="89101"/>
                                        </p:tgtEl>
                                      </p:cBhvr>
                                    </p:animEffect>
                                  </p:childTnLst>
                                </p:cTn>
                              </p:par>
                              <p:par>
                                <p:cTn id="14" presetID="13" presetClass="entr" presetSubtype="16" fill="hold" nodeType="withEffect">
                                  <p:stCondLst>
                                    <p:cond delay="0"/>
                                  </p:stCondLst>
                                  <p:childTnLst>
                                    <p:set>
                                      <p:cBhvr>
                                        <p:cTn id="15" dur="1" fill="hold">
                                          <p:stCondLst>
                                            <p:cond delay="0"/>
                                          </p:stCondLst>
                                        </p:cTn>
                                        <p:tgtEl>
                                          <p:spTgt spid="144402"/>
                                        </p:tgtEl>
                                        <p:attrNameLst>
                                          <p:attrName>style.visibility</p:attrName>
                                        </p:attrNameLst>
                                      </p:cBhvr>
                                      <p:to>
                                        <p:strVal val="visible"/>
                                      </p:to>
                                    </p:set>
                                    <p:animEffect transition="in" filter="plus(in)">
                                      <p:cBhvr>
                                        <p:cTn id="16" dur="2000"/>
                                        <p:tgtEl>
                                          <p:spTgt spid="144402"/>
                                        </p:tgtEl>
                                      </p:cBhvr>
                                    </p:animEffect>
                                  </p:childTnLst>
                                </p:cTn>
                              </p:par>
                              <p:par>
                                <p:cTn id="17" presetID="13" presetClass="entr" presetSubtype="16"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plus(in)">
                                      <p:cBhvr>
                                        <p:cTn id="19" dur="2000"/>
                                        <p:tgtEl>
                                          <p:spTgt spid="18"/>
                                        </p:tgtEl>
                                      </p:cBhvr>
                                    </p:animEffect>
                                  </p:childTnLst>
                                </p:cTn>
                              </p:par>
                              <p:par>
                                <p:cTn id="20" presetID="13"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plus(in)">
                                      <p:cBhvr>
                                        <p:cTn id="22" dur="2000"/>
                                        <p:tgtEl>
                                          <p:spTgt spid="19"/>
                                        </p:tgtEl>
                                      </p:cBhvr>
                                    </p:animEffect>
                                  </p:childTnLst>
                                </p:cTn>
                              </p:par>
                              <p:par>
                                <p:cTn id="23" presetID="13" presetClass="entr" presetSubtype="16"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plus(in)">
                                      <p:cBhvr>
                                        <p:cTn id="25" dur="2000"/>
                                        <p:tgtEl>
                                          <p:spTgt spid="20"/>
                                        </p:tgtEl>
                                      </p:cBhvr>
                                    </p:animEffect>
                                  </p:childTnLst>
                                </p:cTn>
                              </p:par>
                              <p:par>
                                <p:cTn id="26" presetID="13" presetClass="entr" presetSubtype="16"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plus(in)">
                                      <p:cBhvr>
                                        <p:cTn id="2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381" t="17603" r="29920" b="24280"/>
          <a:stretch/>
        </p:blipFill>
        <p:spPr bwMode="auto">
          <a:xfrm>
            <a:off x="6252392" y="795634"/>
            <a:ext cx="2719415" cy="22961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18774" y="771884"/>
            <a:ext cx="4631377" cy="4093428"/>
          </a:xfrm>
          <a:prstGeom prst="rect">
            <a:avLst/>
          </a:prstGeom>
        </p:spPr>
        <p:txBody>
          <a:bodyPr wrap="square">
            <a:spAutoFit/>
          </a:bodyPr>
          <a:lstStyle/>
          <a:p>
            <a:r>
              <a:rPr lang="en-GB" sz="2000" dirty="0">
                <a:solidFill>
                  <a:srgbClr val="000000"/>
                </a:solidFill>
                <a:latin typeface="Arial" panose="020B0604020202020204" pitchFamily="34" charset="0"/>
                <a:cs typeface="Arial" panose="020B0604020202020204" pitchFamily="34" charset="0"/>
              </a:rPr>
              <a:t>Following national training events for local authorities (</a:t>
            </a:r>
            <a:r>
              <a:rPr lang="en-GB" sz="2000" dirty="0" smtClean="0">
                <a:solidFill>
                  <a:srgbClr val="000000"/>
                </a:solidFill>
                <a:latin typeface="Arial" panose="020B0604020202020204" pitchFamily="34" charset="0"/>
                <a:cs typeface="Arial" panose="020B0604020202020204" pitchFamily="34" charset="0"/>
              </a:rPr>
              <a:t>autumn 2017), </a:t>
            </a:r>
            <a:r>
              <a:rPr lang="en-GB" sz="2000" dirty="0">
                <a:solidFill>
                  <a:srgbClr val="000000"/>
                </a:solidFill>
                <a:latin typeface="Arial" panose="020B0604020202020204" pitchFamily="34" charset="0"/>
                <a:cs typeface="Arial" panose="020B0604020202020204" pitchFamily="34" charset="0"/>
              </a:rPr>
              <a:t>the </a:t>
            </a:r>
            <a:r>
              <a:rPr lang="en-GB" sz="2000" b="1" dirty="0">
                <a:solidFill>
                  <a:srgbClr val="000000"/>
                </a:solidFill>
                <a:latin typeface="Arial" panose="020B0604020202020204" pitchFamily="34" charset="0"/>
                <a:cs typeface="Arial" panose="020B0604020202020204" pitchFamily="34" charset="0"/>
              </a:rPr>
              <a:t>KS1</a:t>
            </a:r>
            <a:r>
              <a:rPr lang="en-GB" sz="2000" dirty="0">
                <a:solidFill>
                  <a:srgbClr val="000000"/>
                </a:solidFill>
                <a:latin typeface="Arial" panose="020B0604020202020204" pitchFamily="34" charset="0"/>
                <a:cs typeface="Arial" panose="020B0604020202020204" pitchFamily="34" charset="0"/>
              </a:rPr>
              <a:t> and </a:t>
            </a:r>
            <a:r>
              <a:rPr lang="en-GB" sz="2000" b="1" dirty="0">
                <a:solidFill>
                  <a:srgbClr val="000000"/>
                </a:solidFill>
                <a:latin typeface="Arial" panose="020B0604020202020204" pitchFamily="34" charset="0"/>
                <a:cs typeface="Arial" panose="020B0604020202020204" pitchFamily="34" charset="0"/>
              </a:rPr>
              <a:t>KS2</a:t>
            </a:r>
            <a:r>
              <a:rPr lang="en-GB" sz="2000" dirty="0">
                <a:solidFill>
                  <a:srgbClr val="000000"/>
                </a:solidFill>
                <a:latin typeface="Arial" panose="020B0604020202020204" pitchFamily="34" charset="0"/>
                <a:cs typeface="Arial" panose="020B0604020202020204" pitchFamily="34" charset="0"/>
              </a:rPr>
              <a:t> presentation slides and accompanying materials are now available on </a:t>
            </a:r>
            <a:r>
              <a:rPr lang="en-GB" sz="2000" u="sng" dirty="0">
                <a:solidFill>
                  <a:srgbClr val="000000"/>
                </a:solidFill>
                <a:latin typeface="Arial" panose="020B0604020202020204" pitchFamily="34" charset="0"/>
                <a:cs typeface="Arial" panose="020B0604020202020204" pitchFamily="34" charset="0"/>
                <a:hlinkClick r:id="rId4"/>
              </a:rPr>
              <a:t>NCA tools</a:t>
            </a:r>
            <a:r>
              <a:rPr lang="en-GB" sz="2000" dirty="0">
                <a:solidFill>
                  <a:srgbClr val="000000"/>
                </a:solidFill>
                <a:latin typeface="Arial" panose="020B0604020202020204" pitchFamily="34" charset="0"/>
                <a:cs typeface="Arial" panose="020B0604020202020204" pitchFamily="34" charset="0"/>
              </a:rPr>
              <a:t> (‘Teacher assessment’ section).  </a:t>
            </a:r>
            <a:endParaRPr lang="en-GB" sz="2000" dirty="0" smtClean="0">
              <a:solidFill>
                <a:srgbClr val="000000"/>
              </a:solidFill>
              <a:latin typeface="Arial" panose="020B0604020202020204" pitchFamily="34" charset="0"/>
              <a:cs typeface="Arial" panose="020B0604020202020204" pitchFamily="34" charset="0"/>
            </a:endParaRPr>
          </a:p>
          <a:p>
            <a:r>
              <a:rPr lang="en-GB" sz="2000" dirty="0" smtClean="0">
                <a:solidFill>
                  <a:srgbClr val="000000"/>
                </a:solidFill>
                <a:latin typeface="Arial" panose="020B0604020202020204" pitchFamily="34" charset="0"/>
                <a:cs typeface="Arial" panose="020B0604020202020204" pitchFamily="34" charset="0"/>
              </a:rPr>
              <a:t>Schools </a:t>
            </a:r>
            <a:r>
              <a:rPr lang="en-GB" sz="2000" dirty="0">
                <a:solidFill>
                  <a:srgbClr val="000000"/>
                </a:solidFill>
                <a:latin typeface="Arial" panose="020B0604020202020204" pitchFamily="34" charset="0"/>
                <a:cs typeface="Arial" panose="020B0604020202020204" pitchFamily="34" charset="0"/>
              </a:rPr>
              <a:t>may use these resources to help prepare for the moderation of teacher assessment.  </a:t>
            </a:r>
            <a:endParaRPr lang="en-GB" sz="2000" dirty="0" smtClean="0">
              <a:solidFill>
                <a:srgbClr val="000000"/>
              </a:solidFill>
              <a:latin typeface="Arial" panose="020B0604020202020204" pitchFamily="34" charset="0"/>
              <a:cs typeface="Arial" panose="020B0604020202020204" pitchFamily="34" charset="0"/>
            </a:endParaRPr>
          </a:p>
          <a:p>
            <a:r>
              <a:rPr lang="en-GB" sz="2000" dirty="0" smtClean="0">
                <a:solidFill>
                  <a:srgbClr val="000000"/>
                </a:solidFill>
                <a:latin typeface="Arial" panose="020B0604020202020204" pitchFamily="34" charset="0"/>
                <a:cs typeface="Arial" panose="020B0604020202020204" pitchFamily="34" charset="0"/>
              </a:rPr>
              <a:t>For </a:t>
            </a:r>
            <a:r>
              <a:rPr lang="en-GB" sz="2000" dirty="0">
                <a:solidFill>
                  <a:srgbClr val="000000"/>
                </a:solidFill>
                <a:latin typeface="Arial" panose="020B0604020202020204" pitchFamily="34" charset="0"/>
                <a:cs typeface="Arial" panose="020B0604020202020204" pitchFamily="34" charset="0"/>
              </a:rPr>
              <a:t>further information email </a:t>
            </a:r>
            <a:r>
              <a:rPr lang="en-GB" sz="2000" u="sng" dirty="0">
                <a:solidFill>
                  <a:srgbClr val="000000"/>
                </a:solidFill>
                <a:latin typeface="Arial" panose="020B0604020202020204" pitchFamily="34" charset="0"/>
                <a:cs typeface="Arial" panose="020B0604020202020204" pitchFamily="34" charset="0"/>
                <a:hlinkClick r:id="rId5"/>
              </a:rPr>
              <a:t>assessments@education.gov.uk</a:t>
            </a:r>
            <a:r>
              <a:rPr lang="en-GB" sz="2000" dirty="0">
                <a:solidFill>
                  <a:srgbClr val="000000"/>
                </a:solidFill>
                <a:latin typeface="Arial" panose="020B0604020202020204" pitchFamily="34" charset="0"/>
                <a:cs typeface="Arial" panose="020B0604020202020204" pitchFamily="34" charset="0"/>
              </a:rPr>
              <a:t> or call the national curriculum assessments helpline on </a:t>
            </a:r>
            <a:r>
              <a:rPr lang="en-GB" sz="2000" b="1" dirty="0">
                <a:solidFill>
                  <a:srgbClr val="000000"/>
                </a:solidFill>
                <a:latin typeface="Arial" panose="020B0604020202020204" pitchFamily="34" charset="0"/>
                <a:cs typeface="Arial" panose="020B0604020202020204" pitchFamily="34" charset="0"/>
              </a:rPr>
              <a:t>0300 303 3013</a:t>
            </a:r>
            <a:r>
              <a:rPr lang="en-GB" sz="2000" dirty="0">
                <a:solidFill>
                  <a:srgbClr val="000000"/>
                </a:solidFill>
                <a:latin typeface="Arial" panose="020B0604020202020204" pitchFamily="34" charset="0"/>
                <a:cs typeface="Arial" panose="020B0604020202020204" pitchFamily="34" charset="0"/>
              </a:rPr>
              <a:t>.</a:t>
            </a:r>
          </a:p>
        </p:txBody>
      </p:sp>
      <p:sp>
        <p:nvSpPr>
          <p:cNvPr id="6" name="Rectangle 1"/>
          <p:cNvSpPr>
            <a:spLocks noChangeArrowheads="1"/>
          </p:cNvSpPr>
          <p:nvPr/>
        </p:nvSpPr>
        <p:spPr bwMode="auto">
          <a:xfrm>
            <a:off x="344389" y="113062"/>
            <a:ext cx="84671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charset="0"/>
                <a:ea typeface="Geneva" pitchFamily="-111" charset="-128"/>
              </a:defRPr>
            </a:lvl1pPr>
            <a:lvl2pPr marL="742950" indent="-285750" eaLnBrk="0" hangingPunct="0">
              <a:spcBef>
                <a:spcPct val="60000"/>
              </a:spcBef>
              <a:spcAft>
                <a:spcPts val="300"/>
              </a:spcAft>
              <a:defRPr>
                <a:solidFill>
                  <a:srgbClr val="003366"/>
                </a:solidFill>
                <a:latin typeface="Arial"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algn="ctr" defTabSz="914400" eaLnBrk="1" fontAlgn="base" hangingPunct="1">
              <a:spcBef>
                <a:spcPct val="0"/>
              </a:spcBef>
              <a:spcAft>
                <a:spcPct val="0"/>
              </a:spcAft>
              <a:buSzTx/>
              <a:defRPr/>
            </a:pPr>
            <a:r>
              <a:rPr lang="en-GB" altLang="en-US" sz="3200" b="1" dirty="0" smtClean="0">
                <a:solidFill>
                  <a:srgbClr val="2D2DB9">
                    <a:lumMod val="50000"/>
                  </a:srgbClr>
                </a:solidFill>
                <a:latin typeface="Arial" panose="020B0604020202020204" pitchFamily="34" charset="0"/>
                <a:cs typeface="Arial" panose="020B0604020202020204" pitchFamily="34" charset="0"/>
              </a:rPr>
              <a:t>2018 Teacher Assessment: English Writing</a:t>
            </a:r>
            <a:endParaRPr lang="en-GB" altLang="en-US" sz="3200" dirty="0" smtClean="0">
              <a:solidFill>
                <a:srgbClr val="2D2DB9">
                  <a:lumMod val="50000"/>
                </a:srgbClr>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31945" t="31169" r="30543" b="6331"/>
          <a:stretch/>
        </p:blipFill>
        <p:spPr bwMode="auto">
          <a:xfrm>
            <a:off x="4738310" y="1900074"/>
            <a:ext cx="2763635" cy="25888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43992" t="28798" r="23607" b="46753"/>
          <a:stretch/>
        </p:blipFill>
        <p:spPr bwMode="auto">
          <a:xfrm>
            <a:off x="6451290" y="3938510"/>
            <a:ext cx="2520539" cy="10693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285351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203151" y="86927"/>
            <a:ext cx="87852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algn="ctr" defTabSz="914400" eaLnBrk="1" fontAlgn="base" hangingPunct="1">
              <a:spcBef>
                <a:spcPct val="0"/>
              </a:spcBef>
              <a:spcAft>
                <a:spcPct val="0"/>
              </a:spcAft>
              <a:buSzTx/>
            </a:pPr>
            <a:r>
              <a:rPr lang="en-GB" altLang="en-US" sz="3200" b="1" dirty="0" smtClean="0">
                <a:solidFill>
                  <a:srgbClr val="16165D"/>
                </a:solidFill>
                <a:cs typeface="Arial" panose="020B0604020202020204" pitchFamily="34" charset="0"/>
              </a:rPr>
              <a:t>External Moderation of Teacher </a:t>
            </a:r>
            <a:r>
              <a:rPr lang="en-GB" altLang="en-US" sz="3200" b="1" dirty="0">
                <a:solidFill>
                  <a:srgbClr val="16165D"/>
                </a:solidFill>
                <a:cs typeface="Arial" panose="020B0604020202020204" pitchFamily="34" charset="0"/>
              </a:rPr>
              <a:t>A</a:t>
            </a:r>
            <a:r>
              <a:rPr lang="en-GB" altLang="en-US" sz="3200" b="1" dirty="0" smtClean="0">
                <a:solidFill>
                  <a:srgbClr val="16165D"/>
                </a:solidFill>
                <a:cs typeface="Arial" panose="020B0604020202020204" pitchFamily="34" charset="0"/>
              </a:rPr>
              <a:t>ssessment</a:t>
            </a:r>
          </a:p>
        </p:txBody>
      </p:sp>
      <p:sp>
        <p:nvSpPr>
          <p:cNvPr id="139267" name="Rectangle 7"/>
          <p:cNvSpPr>
            <a:spLocks noChangeArrowheads="1"/>
          </p:cNvSpPr>
          <p:nvPr/>
        </p:nvSpPr>
        <p:spPr bwMode="auto">
          <a:xfrm>
            <a:off x="6209463" y="2081517"/>
            <a:ext cx="24951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sz="1600" b="1" dirty="0" smtClean="0">
                <a:solidFill>
                  <a:srgbClr val="2E8A5C"/>
                </a:solidFill>
                <a:cs typeface="Arial" panose="020B0604020202020204" pitchFamily="34" charset="0"/>
              </a:rPr>
              <a:t>7.7 External moderation of TA (pp 34-36)</a:t>
            </a:r>
          </a:p>
        </p:txBody>
      </p:sp>
      <p:sp>
        <p:nvSpPr>
          <p:cNvPr id="139268" name="Rectangle 8"/>
          <p:cNvSpPr>
            <a:spLocks noChangeArrowheads="1"/>
          </p:cNvSpPr>
          <p:nvPr/>
        </p:nvSpPr>
        <p:spPr bwMode="auto">
          <a:xfrm>
            <a:off x="6252993" y="3973044"/>
            <a:ext cx="2361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sz="1600" b="1" dirty="0" smtClean="0">
                <a:solidFill>
                  <a:srgbClr val="2E8A5C"/>
                </a:solidFill>
                <a:cs typeface="Arial" panose="020B0604020202020204" pitchFamily="34" charset="0"/>
              </a:rPr>
              <a:t>Section 8: External moderation (pp 17-23)</a:t>
            </a:r>
          </a:p>
        </p:txBody>
      </p:sp>
      <p:sp>
        <p:nvSpPr>
          <p:cNvPr id="139269" name="Rectangle 9"/>
          <p:cNvSpPr>
            <a:spLocks noChangeArrowheads="1"/>
          </p:cNvSpPr>
          <p:nvPr/>
        </p:nvSpPr>
        <p:spPr bwMode="auto">
          <a:xfrm>
            <a:off x="4907650" y="4607190"/>
            <a:ext cx="17646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sz="1600" b="1" dirty="0" smtClean="0">
                <a:solidFill>
                  <a:srgbClr val="2E8A5C"/>
                </a:solidFill>
                <a:cs typeface="Arial" panose="020B0604020202020204" pitchFamily="34" charset="0"/>
              </a:rPr>
              <a:t>Moderation (p3</a:t>
            </a:r>
            <a:r>
              <a:rPr lang="en-GB" altLang="en-US" sz="1600" b="1" dirty="0">
                <a:solidFill>
                  <a:srgbClr val="2E8A5C"/>
                </a:solidFill>
                <a:cs typeface="Arial" panose="020B0604020202020204" pitchFamily="34" charset="0"/>
              </a:rPr>
              <a:t>)</a:t>
            </a:r>
            <a:endParaRPr lang="en-GB" altLang="en-US" sz="1600" b="1" dirty="0" smtClean="0">
              <a:solidFill>
                <a:srgbClr val="2E8A5C"/>
              </a:solidFill>
              <a:cs typeface="Arial" panose="020B0604020202020204" pitchFamily="34" charset="0"/>
            </a:endParaRPr>
          </a:p>
        </p:txBody>
      </p:sp>
      <p:sp>
        <p:nvSpPr>
          <p:cNvPr id="139270" name="Rectangle 1"/>
          <p:cNvSpPr>
            <a:spLocks noChangeArrowheads="1"/>
          </p:cNvSpPr>
          <p:nvPr/>
        </p:nvSpPr>
        <p:spPr bwMode="auto">
          <a:xfrm>
            <a:off x="179400" y="666335"/>
            <a:ext cx="8785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sz="2400" dirty="0" smtClean="0">
                <a:solidFill>
                  <a:srgbClr val="000000"/>
                </a:solidFill>
                <a:cs typeface="Arial" panose="020B0604020202020204" pitchFamily="34" charset="0"/>
              </a:rPr>
              <a:t>Gloucestershire LA has the responsibility to ensure that external moderation of KS1/KS2 writing TA is carried out in line with statutory guidance as set out in these documents:</a:t>
            </a:r>
          </a:p>
        </p:txBody>
      </p:sp>
      <p:pic>
        <p:nvPicPr>
          <p:cNvPr id="139273" name="Picture 1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36916" t="21013" r="42805" b="43857"/>
          <a:stretch>
            <a:fillRect/>
          </a:stretch>
        </p:blipFill>
        <p:spPr bwMode="auto">
          <a:xfrm>
            <a:off x="4904931" y="3416219"/>
            <a:ext cx="1085258" cy="11534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7">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l="28809" t="19324" r="33157" b="30318"/>
          <a:stretch>
            <a:fillRect/>
          </a:stretch>
        </p:blipFill>
        <p:spPr bwMode="auto">
          <a:xfrm>
            <a:off x="1816968" y="2900899"/>
            <a:ext cx="1226745" cy="10612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9">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l="28416" t="24080" r="39822" b="19229"/>
          <a:stretch>
            <a:fillRect/>
          </a:stretch>
        </p:blipFill>
        <p:spPr bwMode="auto">
          <a:xfrm>
            <a:off x="475036" y="3411914"/>
            <a:ext cx="1101747" cy="11687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16">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l="29686" t="17091" r="28510" b="14655"/>
          <a:stretch>
            <a:fillRect/>
          </a:stretch>
        </p:blipFill>
        <p:spPr bwMode="auto">
          <a:xfrm>
            <a:off x="475040" y="2068114"/>
            <a:ext cx="1305069" cy="12889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9271" name="Picture 14">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l="35909" t="13911" r="35217" b="39978"/>
          <a:stretch>
            <a:fillRect/>
          </a:stretch>
        </p:blipFill>
        <p:spPr bwMode="auto">
          <a:xfrm>
            <a:off x="4904404" y="2062552"/>
            <a:ext cx="1305069" cy="12889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9272" name="Picture 15">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l="35609" t="16237" r="38129" b="51410"/>
          <a:stretch>
            <a:fillRect/>
          </a:stretch>
        </p:blipFill>
        <p:spPr bwMode="auto">
          <a:xfrm>
            <a:off x="6252980" y="2905065"/>
            <a:ext cx="1213190" cy="10612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Rectangle 7"/>
          <p:cNvSpPr>
            <a:spLocks noChangeArrowheads="1"/>
          </p:cNvSpPr>
          <p:nvPr/>
        </p:nvSpPr>
        <p:spPr bwMode="auto">
          <a:xfrm>
            <a:off x="1780095" y="2074436"/>
            <a:ext cx="24950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eaLnBrk="1" hangingPunct="1">
              <a:spcBef>
                <a:spcPct val="0"/>
              </a:spcBef>
              <a:spcAft>
                <a:spcPct val="0"/>
              </a:spcAft>
              <a:buSzTx/>
            </a:pPr>
            <a:r>
              <a:rPr lang="en-GB" altLang="en-US" sz="1600" b="1" dirty="0">
                <a:solidFill>
                  <a:srgbClr val="660066"/>
                </a:solidFill>
                <a:cs typeface="Arial" panose="020B0604020202020204" pitchFamily="34" charset="0"/>
              </a:rPr>
              <a:t>8.7 External moderation of </a:t>
            </a:r>
            <a:r>
              <a:rPr lang="en-GB" altLang="en-US" sz="1600" b="1" dirty="0" smtClean="0">
                <a:solidFill>
                  <a:srgbClr val="660066"/>
                </a:solidFill>
                <a:cs typeface="Arial" panose="020B0604020202020204" pitchFamily="34" charset="0"/>
              </a:rPr>
              <a:t>TA (pp 35-37)</a:t>
            </a:r>
            <a:endParaRPr lang="en-GB" altLang="en-US" sz="1600" b="1" dirty="0">
              <a:solidFill>
                <a:srgbClr val="660066"/>
              </a:solidFill>
              <a:cs typeface="Arial" panose="020B0604020202020204" pitchFamily="34" charset="0"/>
            </a:endParaRPr>
          </a:p>
        </p:txBody>
      </p:sp>
      <p:sp>
        <p:nvSpPr>
          <p:cNvPr id="17" name="Rectangle 8"/>
          <p:cNvSpPr>
            <a:spLocks noChangeArrowheads="1"/>
          </p:cNvSpPr>
          <p:nvPr/>
        </p:nvSpPr>
        <p:spPr bwMode="auto">
          <a:xfrm>
            <a:off x="1816955" y="3962035"/>
            <a:ext cx="237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eaLnBrk="1" hangingPunct="1">
              <a:spcBef>
                <a:spcPct val="0"/>
              </a:spcBef>
              <a:spcAft>
                <a:spcPct val="0"/>
              </a:spcAft>
              <a:buSzTx/>
            </a:pPr>
            <a:r>
              <a:rPr lang="en-GB" altLang="en-US" sz="1600" b="1" dirty="0">
                <a:solidFill>
                  <a:srgbClr val="660066"/>
                </a:solidFill>
                <a:cs typeface="Arial" panose="020B0604020202020204" pitchFamily="34" charset="0"/>
              </a:rPr>
              <a:t>Section 8: External </a:t>
            </a:r>
            <a:r>
              <a:rPr lang="en-GB" altLang="en-US" sz="1600" b="1" dirty="0" smtClean="0">
                <a:solidFill>
                  <a:srgbClr val="660066"/>
                </a:solidFill>
                <a:cs typeface="Arial" panose="020B0604020202020204" pitchFamily="34" charset="0"/>
              </a:rPr>
              <a:t>moderation (pp 16-22)</a:t>
            </a:r>
            <a:endParaRPr lang="en-GB" altLang="en-US" sz="1600" b="1" dirty="0">
              <a:solidFill>
                <a:srgbClr val="660066"/>
              </a:solidFill>
              <a:cs typeface="Arial" panose="020B0604020202020204" pitchFamily="34" charset="0"/>
            </a:endParaRPr>
          </a:p>
        </p:txBody>
      </p:sp>
      <p:sp>
        <p:nvSpPr>
          <p:cNvPr id="18" name="Rectangle 9"/>
          <p:cNvSpPr>
            <a:spLocks noChangeArrowheads="1"/>
          </p:cNvSpPr>
          <p:nvPr/>
        </p:nvSpPr>
        <p:spPr bwMode="auto">
          <a:xfrm>
            <a:off x="475018" y="4580636"/>
            <a:ext cx="18086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eaLnBrk="1" hangingPunct="1">
              <a:spcBef>
                <a:spcPct val="0"/>
              </a:spcBef>
              <a:spcAft>
                <a:spcPct val="0"/>
              </a:spcAft>
              <a:buSzTx/>
            </a:pPr>
            <a:r>
              <a:rPr lang="en-GB" altLang="en-US" sz="1600" b="1" dirty="0">
                <a:solidFill>
                  <a:srgbClr val="660066"/>
                </a:solidFill>
                <a:cs typeface="Arial" panose="020B0604020202020204" pitchFamily="34" charset="0"/>
              </a:rPr>
              <a:t>Moderation </a:t>
            </a:r>
            <a:r>
              <a:rPr lang="en-GB" altLang="en-US" sz="1600" b="1" dirty="0" smtClean="0">
                <a:solidFill>
                  <a:srgbClr val="660066"/>
                </a:solidFill>
                <a:cs typeface="Arial" panose="020B0604020202020204" pitchFamily="34" charset="0"/>
              </a:rPr>
              <a:t>(p3)</a:t>
            </a:r>
            <a:endParaRPr lang="en-GB" altLang="en-US" sz="1600" b="1" dirty="0">
              <a:solidFill>
                <a:srgbClr val="660066"/>
              </a:solidFill>
              <a:cs typeface="Arial" panose="020B0604020202020204" pitchFamily="34" charset="0"/>
            </a:endParaRPr>
          </a:p>
        </p:txBody>
      </p:sp>
    </p:spTree>
    <p:extLst>
      <p:ext uri="{BB962C8B-B14F-4D97-AF65-F5344CB8AC3E}">
        <p14:creationId xmlns:p14="http://schemas.microsoft.com/office/powerpoint/2010/main" val="31839850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Rectangle 1"/>
          <p:cNvSpPr>
            <a:spLocks noChangeArrowheads="1"/>
          </p:cNvSpPr>
          <p:nvPr/>
        </p:nvSpPr>
        <p:spPr bwMode="auto">
          <a:xfrm>
            <a:off x="59400" y="33355"/>
            <a:ext cx="904899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sz="2300" dirty="0" smtClean="0">
                <a:solidFill>
                  <a:srgbClr val="000000"/>
                </a:solidFill>
                <a:cs typeface="Arial" panose="020B0604020202020204" pitchFamily="34" charset="0"/>
              </a:rPr>
              <a:t>‘Moderation is a crucial part of TA.  It allows teachers to </a:t>
            </a:r>
          </a:p>
          <a:p>
            <a:pPr defTabSz="914400" eaLnBrk="1" fontAlgn="base" hangingPunct="1">
              <a:spcBef>
                <a:spcPct val="0"/>
              </a:spcBef>
              <a:spcAft>
                <a:spcPct val="0"/>
              </a:spcAft>
              <a:buSzTx/>
            </a:pPr>
            <a:r>
              <a:rPr lang="en-GB" altLang="en-US" sz="2300" dirty="0" smtClean="0">
                <a:solidFill>
                  <a:srgbClr val="000000"/>
                </a:solidFill>
                <a:cs typeface="Arial" panose="020B0604020202020204" pitchFamily="34" charset="0"/>
              </a:rPr>
              <a:t>benchmark their judgements, while helping to ensure </a:t>
            </a:r>
          </a:p>
          <a:p>
            <a:pPr defTabSz="914400" eaLnBrk="1" fontAlgn="base" hangingPunct="1">
              <a:spcBef>
                <a:spcPct val="0"/>
              </a:spcBef>
              <a:spcAft>
                <a:spcPct val="0"/>
              </a:spcAft>
              <a:buSzTx/>
            </a:pPr>
            <a:r>
              <a:rPr lang="en-GB" altLang="en-US" sz="2300" dirty="0" smtClean="0">
                <a:solidFill>
                  <a:srgbClr val="000000"/>
                </a:solidFill>
                <a:cs typeface="Arial" panose="020B0604020202020204" pitchFamily="34" charset="0"/>
              </a:rPr>
              <a:t>that standards are consistent and outcomes are reliable. </a:t>
            </a:r>
          </a:p>
          <a:p>
            <a:pPr defTabSz="914400" eaLnBrk="1" fontAlgn="base" hangingPunct="1">
              <a:spcBef>
                <a:spcPct val="0"/>
              </a:spcBef>
              <a:spcAft>
                <a:spcPct val="0"/>
              </a:spcAft>
              <a:buSzTx/>
            </a:pPr>
            <a:r>
              <a:rPr lang="en-GB" altLang="en-US" sz="2300" dirty="0" smtClean="0">
                <a:solidFill>
                  <a:srgbClr val="000000"/>
                </a:solidFill>
                <a:cs typeface="Arial" panose="020B0604020202020204" pitchFamily="34" charset="0"/>
              </a:rPr>
              <a:t>Schools should ensure that their TA judgements are moderated internally and, where possible, with other schools.  This will quality-assure their judgements and provide a valuable opportunity for professional development. </a:t>
            </a:r>
          </a:p>
          <a:p>
            <a:pPr defTabSz="914400" eaLnBrk="1" fontAlgn="base" hangingPunct="1">
              <a:spcBef>
                <a:spcPct val="0"/>
              </a:spcBef>
              <a:spcAft>
                <a:spcPct val="0"/>
              </a:spcAft>
              <a:buSzTx/>
            </a:pPr>
            <a:r>
              <a:rPr lang="en-GB" altLang="en-US" sz="2300" dirty="0" smtClean="0">
                <a:solidFill>
                  <a:srgbClr val="000000"/>
                </a:solidFill>
                <a:cs typeface="Arial" panose="020B0604020202020204" pitchFamily="34" charset="0"/>
              </a:rPr>
              <a:t>Every year, 25% of schools are also subject to statutory external moderation by LAs of a sample of their outcomes ...  This validates judgements to ensure that they are consistent with national standards.  It is a collaborative process between schools and LA moderators.  STA’s TA guidance includes further information on moderation.’</a:t>
            </a:r>
          </a:p>
          <a:p>
            <a:pPr algn="r" defTabSz="914400" eaLnBrk="1" fontAlgn="base" hangingPunct="1">
              <a:spcBef>
                <a:spcPct val="0"/>
              </a:spcBef>
              <a:spcAft>
                <a:spcPct val="0"/>
              </a:spcAft>
              <a:buSzTx/>
            </a:pPr>
            <a:r>
              <a:rPr lang="en-GB" altLang="en-US" sz="2300" i="1" dirty="0" smtClean="0">
                <a:solidFill>
                  <a:srgbClr val="000000"/>
                </a:solidFill>
                <a:cs typeface="Arial" panose="020B0604020202020204" pitchFamily="34" charset="0"/>
              </a:rPr>
              <a:t>2018 KS1/KS2 Teacher assessment frameworks (p3)</a:t>
            </a:r>
            <a:r>
              <a:rPr lang="en-GB" altLang="en-US" sz="2300" dirty="0" smtClean="0">
                <a:solidFill>
                  <a:srgbClr val="000000"/>
                </a:solidFill>
                <a:cs typeface="Arial" panose="020B0604020202020204" pitchFamily="34" charset="0"/>
              </a:rPr>
              <a:t> </a:t>
            </a:r>
          </a:p>
        </p:txBody>
      </p:sp>
      <p:pic>
        <p:nvPicPr>
          <p:cNvPr id="142339" name="Picture 1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36916" t="21013" r="42805" b="43857"/>
          <a:stretch>
            <a:fillRect/>
          </a:stretch>
        </p:blipFill>
        <p:spPr bwMode="auto">
          <a:xfrm>
            <a:off x="8334853" y="89391"/>
            <a:ext cx="713072" cy="8034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1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l="28416" t="24080" r="39822" b="19229"/>
          <a:stretch>
            <a:fillRect/>
          </a:stretch>
        </p:blipFill>
        <p:spPr bwMode="auto">
          <a:xfrm>
            <a:off x="7517083" y="89391"/>
            <a:ext cx="757364" cy="8034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1506443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06878" y="658777"/>
            <a:ext cx="8894618" cy="3830096"/>
          </a:xfrm>
          <a:prstGeom prst="rect">
            <a:avLst/>
          </a:prstGeom>
        </p:spPr>
        <p:txBody>
          <a:bodyPr/>
          <a:lstStyle>
            <a:lvl1pPr marL="342900" indent="-342900" algn="l" defTabSz="457200" rtl="0" eaLnBrk="1" latinLnBrk="0" hangingPunct="1">
              <a:spcBef>
                <a:spcPct val="20000"/>
              </a:spcBef>
              <a:buFont typeface="Arial"/>
              <a:buChar char="•"/>
              <a:defRPr sz="2000" b="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altLang="en-US" sz="2400" dirty="0" smtClean="0">
                <a:solidFill>
                  <a:srgbClr val="000000"/>
                </a:solidFill>
              </a:rPr>
              <a:t>The LA will notify schools on </a:t>
            </a:r>
            <a:r>
              <a:rPr lang="en-GB" altLang="en-US" sz="2400" b="1" dirty="0" smtClean="0">
                <a:solidFill>
                  <a:srgbClr val="800000"/>
                </a:solidFill>
              </a:rPr>
              <a:t>Friday 18 May </a:t>
            </a:r>
            <a:r>
              <a:rPr lang="en-GB" altLang="en-US" sz="2400" dirty="0" smtClean="0">
                <a:solidFill>
                  <a:srgbClr val="000000"/>
                </a:solidFill>
              </a:rPr>
              <a:t>(Term 5). </a:t>
            </a:r>
          </a:p>
          <a:p>
            <a:pPr marL="0" indent="0">
              <a:buFont typeface="Arial"/>
              <a:buNone/>
            </a:pPr>
            <a:endParaRPr lang="en-GB" altLang="en-US" sz="200" dirty="0" smtClean="0">
              <a:solidFill>
                <a:srgbClr val="000000"/>
              </a:solidFill>
            </a:endParaRPr>
          </a:p>
          <a:p>
            <a:pPr marL="0" indent="0">
              <a:buFont typeface="Arial"/>
              <a:buNone/>
            </a:pPr>
            <a:r>
              <a:rPr lang="en-GB" altLang="en-US" sz="2400" dirty="0" smtClean="0">
                <a:solidFill>
                  <a:srgbClr val="000000"/>
                </a:solidFill>
              </a:rPr>
              <a:t>LA external moderators will contact schools before the ‘Meet the Moderator’ network meeting on </a:t>
            </a:r>
            <a:r>
              <a:rPr lang="en-GB" altLang="en-US" sz="2400" b="1" dirty="0" smtClean="0">
                <a:solidFill>
                  <a:srgbClr val="800000"/>
                </a:solidFill>
              </a:rPr>
              <a:t>Wednesday 23 May</a:t>
            </a:r>
            <a:r>
              <a:rPr lang="en-GB" altLang="en-US" sz="2400" dirty="0">
                <a:solidFill>
                  <a:srgbClr val="000000"/>
                </a:solidFill>
              </a:rPr>
              <a:t> </a:t>
            </a:r>
            <a:r>
              <a:rPr lang="en-GB" altLang="en-US" sz="2400" dirty="0" smtClean="0">
                <a:solidFill>
                  <a:srgbClr val="000000"/>
                </a:solidFill>
              </a:rPr>
              <a:t>(KS1 am; KS2 writing pm).</a:t>
            </a:r>
          </a:p>
          <a:p>
            <a:pPr marL="0" lvl="2" indent="0">
              <a:spcBef>
                <a:spcPts val="600"/>
              </a:spcBef>
              <a:buSzPct val="115000"/>
              <a:buFontTx/>
              <a:buNone/>
            </a:pPr>
            <a:endParaRPr lang="en-GB" altLang="en-US" sz="200" dirty="0" smtClean="0">
              <a:solidFill>
                <a:srgbClr val="000000"/>
              </a:solidFill>
            </a:endParaRPr>
          </a:p>
          <a:p>
            <a:pPr marL="0" lvl="2" indent="0">
              <a:spcBef>
                <a:spcPts val="600"/>
              </a:spcBef>
              <a:buSzPct val="115000"/>
              <a:buFontTx/>
              <a:buNone/>
            </a:pPr>
            <a:r>
              <a:rPr lang="en-GB" altLang="en-US" sz="2400" dirty="0" smtClean="0">
                <a:solidFill>
                  <a:srgbClr val="000000"/>
                </a:solidFill>
              </a:rPr>
              <a:t>This provides teachers with an opportunity to meet their moderator prior to the school visit </a:t>
            </a:r>
            <a:r>
              <a:rPr lang="en-GB" altLang="en-US" sz="2400" u="sng" dirty="0" smtClean="0">
                <a:solidFill>
                  <a:srgbClr val="000000"/>
                </a:solidFill>
              </a:rPr>
              <a:t>and</a:t>
            </a:r>
            <a:r>
              <a:rPr lang="en-GB" altLang="en-US" sz="2400" dirty="0" smtClean="0">
                <a:solidFill>
                  <a:srgbClr val="000000"/>
                </a:solidFill>
              </a:rPr>
              <a:t> to receive guidance on the external moderation process.</a:t>
            </a:r>
          </a:p>
          <a:p>
            <a:pPr marL="0" indent="0">
              <a:buFont typeface="Arial"/>
              <a:buNone/>
            </a:pPr>
            <a:endParaRPr lang="en-GB" altLang="en-US" sz="200" dirty="0" smtClean="0">
              <a:solidFill>
                <a:srgbClr val="000000"/>
              </a:solidFill>
            </a:endParaRPr>
          </a:p>
          <a:p>
            <a:pPr marL="0" indent="0">
              <a:buFont typeface="Arial"/>
              <a:buNone/>
            </a:pPr>
            <a:r>
              <a:rPr lang="en-GB" altLang="en-US" sz="2400" dirty="0" smtClean="0">
                <a:solidFill>
                  <a:srgbClr val="000000"/>
                </a:solidFill>
              </a:rPr>
              <a:t>LA external moderation visits will take place between        </a:t>
            </a:r>
            <a:r>
              <a:rPr lang="en-GB" altLang="en-US" sz="2400" b="1" dirty="0" smtClean="0">
                <a:solidFill>
                  <a:srgbClr val="800000"/>
                </a:solidFill>
              </a:rPr>
              <a:t>Monday 4 June </a:t>
            </a:r>
            <a:r>
              <a:rPr lang="en-GB" altLang="en-US" sz="2400" dirty="0" smtClean="0">
                <a:solidFill>
                  <a:srgbClr val="000000"/>
                </a:solidFill>
              </a:rPr>
              <a:t>and </a:t>
            </a:r>
            <a:r>
              <a:rPr lang="en-GB" altLang="en-US" sz="2400" b="1" dirty="0" smtClean="0">
                <a:solidFill>
                  <a:srgbClr val="800000"/>
                </a:solidFill>
              </a:rPr>
              <a:t>Thursday 28 June 2018</a:t>
            </a:r>
            <a:r>
              <a:rPr lang="en-GB" altLang="en-US" sz="2400" dirty="0" smtClean="0">
                <a:solidFill>
                  <a:srgbClr val="000000"/>
                </a:solidFill>
              </a:rPr>
              <a:t>.</a:t>
            </a:r>
          </a:p>
        </p:txBody>
      </p:sp>
      <p:sp>
        <p:nvSpPr>
          <p:cNvPr id="6" name="Text Box 4"/>
          <p:cNvSpPr txBox="1">
            <a:spLocks noChangeArrowheads="1"/>
          </p:cNvSpPr>
          <p:nvPr/>
        </p:nvSpPr>
        <p:spPr bwMode="auto">
          <a:xfrm>
            <a:off x="190025" y="86004"/>
            <a:ext cx="86808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algn="ctr" defTabSz="914400" eaLnBrk="1" fontAlgn="base" hangingPunct="1">
              <a:spcBef>
                <a:spcPct val="50000"/>
              </a:spcBef>
              <a:spcAft>
                <a:spcPct val="0"/>
              </a:spcAft>
              <a:buSzTx/>
            </a:pPr>
            <a:r>
              <a:rPr lang="en-GB" altLang="en-US" sz="3200" b="1" dirty="0" smtClean="0">
                <a:solidFill>
                  <a:srgbClr val="002060"/>
                </a:solidFill>
                <a:cs typeface="Arial" panose="020B0604020202020204" pitchFamily="34" charset="0"/>
              </a:rPr>
              <a:t>2018 KS1/KS2 Writing External Moderation </a:t>
            </a:r>
          </a:p>
        </p:txBody>
      </p:sp>
    </p:spTree>
    <p:extLst>
      <p:ext uri="{BB962C8B-B14F-4D97-AF65-F5344CB8AC3E}">
        <p14:creationId xmlns:p14="http://schemas.microsoft.com/office/powerpoint/2010/main" val="10131617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txBox="1">
            <a:spLocks noChangeArrowheads="1"/>
          </p:cNvSpPr>
          <p:nvPr/>
        </p:nvSpPr>
        <p:spPr bwMode="auto">
          <a:xfrm>
            <a:off x="181394" y="1696356"/>
            <a:ext cx="864076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dirty="0" smtClean="0">
                <a:solidFill>
                  <a:srgbClr val="000000"/>
                </a:solidFill>
                <a:cs typeface="Arial" panose="020B0604020202020204" pitchFamily="34" charset="0"/>
              </a:rPr>
              <a:t>These will be for </a:t>
            </a:r>
            <a:r>
              <a:rPr lang="en-GB" altLang="en-US" b="1" dirty="0" smtClean="0">
                <a:solidFill>
                  <a:srgbClr val="000000"/>
                </a:solidFill>
                <a:cs typeface="Arial" panose="020B0604020202020204" pitchFamily="34" charset="0"/>
              </a:rPr>
              <a:t>English writing (KS2) </a:t>
            </a:r>
            <a:r>
              <a:rPr lang="en-GB" altLang="en-US" dirty="0" smtClean="0">
                <a:solidFill>
                  <a:srgbClr val="000000"/>
                </a:solidFill>
                <a:cs typeface="Arial" panose="020B0604020202020204" pitchFamily="34" charset="0"/>
              </a:rPr>
              <a:t>and for </a:t>
            </a:r>
            <a:r>
              <a:rPr lang="en-GB" altLang="en-US" b="1" dirty="0" smtClean="0">
                <a:solidFill>
                  <a:srgbClr val="000000"/>
                </a:solidFill>
                <a:cs typeface="Arial" panose="020B0604020202020204" pitchFamily="34" charset="0"/>
              </a:rPr>
              <a:t>English </a:t>
            </a:r>
            <a:r>
              <a:rPr lang="en-GB" altLang="en-US" b="1" dirty="0">
                <a:solidFill>
                  <a:srgbClr val="000000"/>
                </a:solidFill>
                <a:cs typeface="Arial" panose="020B0604020202020204" pitchFamily="34" charset="0"/>
              </a:rPr>
              <a:t>reading, </a:t>
            </a:r>
            <a:r>
              <a:rPr lang="en-GB" altLang="en-US" b="1" dirty="0" smtClean="0">
                <a:solidFill>
                  <a:srgbClr val="000000"/>
                </a:solidFill>
                <a:cs typeface="Arial" panose="020B0604020202020204" pitchFamily="34" charset="0"/>
              </a:rPr>
              <a:t>English writing </a:t>
            </a:r>
            <a:r>
              <a:rPr lang="en-GB" altLang="en-US" dirty="0" smtClean="0">
                <a:solidFill>
                  <a:srgbClr val="000000"/>
                </a:solidFill>
                <a:cs typeface="Arial" panose="020B0604020202020204" pitchFamily="34" charset="0"/>
              </a:rPr>
              <a:t>and</a:t>
            </a:r>
            <a:r>
              <a:rPr lang="en-GB" altLang="en-US" b="1" dirty="0" smtClean="0">
                <a:solidFill>
                  <a:srgbClr val="000000"/>
                </a:solidFill>
                <a:cs typeface="Arial" panose="020B0604020202020204" pitchFamily="34" charset="0"/>
              </a:rPr>
              <a:t> mathematics (KS1)</a:t>
            </a:r>
            <a:r>
              <a:rPr lang="en-GB" altLang="en-US" dirty="0" smtClean="0">
                <a:solidFill>
                  <a:srgbClr val="000000"/>
                </a:solidFill>
                <a:cs typeface="Arial" panose="020B0604020202020204" pitchFamily="34" charset="0"/>
              </a:rPr>
              <a:t>.</a:t>
            </a:r>
          </a:p>
        </p:txBody>
      </p:sp>
      <p:sp>
        <p:nvSpPr>
          <p:cNvPr id="9" name="Text Box 3"/>
          <p:cNvSpPr txBox="1">
            <a:spLocks noChangeArrowheads="1"/>
          </p:cNvSpPr>
          <p:nvPr/>
        </p:nvSpPr>
        <p:spPr bwMode="auto">
          <a:xfrm>
            <a:off x="178151" y="86934"/>
            <a:ext cx="87521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algn="ctr" defTabSz="914400" eaLnBrk="1" fontAlgn="base" hangingPunct="1">
              <a:spcBef>
                <a:spcPct val="50000"/>
              </a:spcBef>
              <a:spcAft>
                <a:spcPct val="0"/>
              </a:spcAft>
              <a:buSzTx/>
            </a:pPr>
            <a:r>
              <a:rPr lang="en-GB" altLang="en-US" sz="3000" b="1" dirty="0" smtClean="0">
                <a:solidFill>
                  <a:srgbClr val="16165D"/>
                </a:solidFill>
                <a:cs typeface="Arial" panose="020B0604020202020204" pitchFamily="34" charset="0"/>
              </a:rPr>
              <a:t>Schools NOT selected for external moderation</a:t>
            </a:r>
          </a:p>
        </p:txBody>
      </p:sp>
      <p:sp>
        <p:nvSpPr>
          <p:cNvPr id="10" name="Rectangle 2"/>
          <p:cNvSpPr>
            <a:spLocks noChangeArrowheads="1"/>
          </p:cNvSpPr>
          <p:nvPr/>
        </p:nvSpPr>
        <p:spPr bwMode="auto">
          <a:xfrm>
            <a:off x="178151" y="634632"/>
            <a:ext cx="8644005"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lnSpc>
                <a:spcPct val="90000"/>
              </a:lnSpc>
              <a:spcBef>
                <a:spcPct val="20000"/>
              </a:spcBef>
              <a:spcAft>
                <a:spcPct val="0"/>
              </a:spcAft>
              <a:buSzTx/>
            </a:pPr>
            <a:r>
              <a:rPr lang="en-GB" altLang="en-US" dirty="0" smtClean="0">
                <a:solidFill>
                  <a:srgbClr val="000000"/>
                </a:solidFill>
                <a:cs typeface="Arial" panose="020B0604020202020204" pitchFamily="34" charset="0"/>
              </a:rPr>
              <a:t>Cluster assessment moderation meetings will be held across the local authority (LA) in </a:t>
            </a:r>
            <a:r>
              <a:rPr lang="en-GB" altLang="en-US" b="1" dirty="0" smtClean="0">
                <a:solidFill>
                  <a:srgbClr val="000000"/>
                </a:solidFill>
                <a:cs typeface="Arial" panose="020B0604020202020204" pitchFamily="34" charset="0"/>
              </a:rPr>
              <a:t>June 2018</a:t>
            </a:r>
            <a:r>
              <a:rPr lang="en-GB" altLang="en-US" dirty="0" smtClean="0">
                <a:solidFill>
                  <a:srgbClr val="000000"/>
                </a:solidFill>
                <a:cs typeface="Arial" panose="020B0604020202020204" pitchFamily="34" charset="0"/>
              </a:rPr>
              <a:t> to support effective and accurate teacher assessment processes.</a:t>
            </a:r>
          </a:p>
        </p:txBody>
      </p:sp>
      <p:sp>
        <p:nvSpPr>
          <p:cNvPr id="11" name="TextBox 3"/>
          <p:cNvSpPr txBox="1">
            <a:spLocks noChangeArrowheads="1"/>
          </p:cNvSpPr>
          <p:nvPr/>
        </p:nvSpPr>
        <p:spPr bwMode="auto">
          <a:xfrm>
            <a:off x="181393" y="2584754"/>
            <a:ext cx="864076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spcBef>
                <a:spcPct val="0"/>
              </a:spcBef>
              <a:spcAft>
                <a:spcPct val="0"/>
              </a:spcAft>
              <a:buSzTx/>
            </a:pPr>
            <a:r>
              <a:rPr lang="en-GB" altLang="en-US" dirty="0" smtClean="0">
                <a:solidFill>
                  <a:srgbClr val="000000"/>
                </a:solidFill>
                <a:cs typeface="Arial" panose="020B0604020202020204" pitchFamily="34" charset="0"/>
              </a:rPr>
              <a:t>In 2018, LA external moderators will attend cluster meetings to offer additional guidance and support.</a:t>
            </a:r>
          </a:p>
        </p:txBody>
      </p:sp>
      <p:sp>
        <p:nvSpPr>
          <p:cNvPr id="13" name="Rectangle 2"/>
          <p:cNvSpPr>
            <a:spLocks noChangeArrowheads="1"/>
          </p:cNvSpPr>
          <p:nvPr/>
        </p:nvSpPr>
        <p:spPr bwMode="auto">
          <a:xfrm>
            <a:off x="181372" y="3455423"/>
            <a:ext cx="8411766"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spcAft>
                <a:spcPts val="600"/>
              </a:spcAft>
              <a:buSzPct val="115000"/>
              <a:defRPr sz="2200">
                <a:solidFill>
                  <a:schemeClr val="tx1"/>
                </a:solidFill>
                <a:latin typeface="Arial" pitchFamily="34" charset="0"/>
                <a:ea typeface="Geneva" pitchFamily="-111" charset="-128"/>
              </a:defRPr>
            </a:lvl1pPr>
            <a:lvl2pPr marL="742950" indent="-285750" eaLnBrk="0" hangingPunct="0">
              <a:spcBef>
                <a:spcPct val="60000"/>
              </a:spcBef>
              <a:spcAft>
                <a:spcPts val="300"/>
              </a:spcAft>
              <a:defRPr>
                <a:solidFill>
                  <a:srgbClr val="003366"/>
                </a:solidFill>
                <a:latin typeface="Arial" pitchFamily="34" charset="0"/>
                <a:ea typeface="Geneva" pitchFamily="-111" charset="-128"/>
              </a:defRPr>
            </a:lvl2pPr>
            <a:lvl3pPr marL="1143000" indent="-228600" eaLnBrk="0" hangingPunct="0">
              <a:spcBef>
                <a:spcPct val="60000"/>
              </a:spcBef>
              <a:spcAft>
                <a:spcPts val="600"/>
              </a:spcAft>
              <a:buChar char="•"/>
              <a:defRPr sz="2000" i="1">
                <a:solidFill>
                  <a:srgbClr val="3366FF"/>
                </a:solidFill>
                <a:latin typeface="Arial" pitchFamily="34" charset="0"/>
                <a:ea typeface="Geneva" pitchFamily="-111" charset="-128"/>
              </a:defRPr>
            </a:lvl3pPr>
            <a:lvl4pPr marL="1600200" indent="-228600" eaLnBrk="0" hangingPunct="0">
              <a:spcBef>
                <a:spcPct val="20000"/>
              </a:spcBef>
              <a:buChar char="–"/>
              <a:defRPr sz="1200">
                <a:solidFill>
                  <a:schemeClr val="tx1"/>
                </a:solidFill>
                <a:latin typeface="Times New Roman" pitchFamily="18" charset="0"/>
                <a:ea typeface="Geneva" pitchFamily="-111" charset="-128"/>
              </a:defRPr>
            </a:lvl4pPr>
            <a:lvl5pPr marL="2057400" indent="-228600" eaLnBrk="0" hangingPunct="0">
              <a:spcBef>
                <a:spcPct val="20000"/>
              </a:spcBef>
              <a:buChar char="»"/>
              <a:defRPr sz="1400">
                <a:solidFill>
                  <a:schemeClr val="tx1"/>
                </a:solidFill>
                <a:latin typeface="Times New Roman" pitchFamily="18" charset="0"/>
                <a:ea typeface="Geneva" pitchFamily="-111" charset="-128"/>
              </a:defRPr>
            </a:lvl5pPr>
            <a:lvl6pPr marL="25146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6pPr>
            <a:lvl7pPr marL="29718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7pPr>
            <a:lvl8pPr marL="34290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8pPr>
            <a:lvl9pPr marL="3886200" indent="-228600" eaLnBrk="0" fontAlgn="base" hangingPunct="0">
              <a:spcBef>
                <a:spcPct val="20000"/>
              </a:spcBef>
              <a:spcAft>
                <a:spcPct val="0"/>
              </a:spcAft>
              <a:buChar char="»"/>
              <a:defRPr sz="1400">
                <a:solidFill>
                  <a:schemeClr val="tx1"/>
                </a:solidFill>
                <a:latin typeface="Times New Roman" pitchFamily="18" charset="0"/>
                <a:ea typeface="Geneva" pitchFamily="-111" charset="-128"/>
              </a:defRPr>
            </a:lvl9pPr>
          </a:lstStyle>
          <a:p>
            <a:pPr defTabSz="914400" eaLnBrk="1" fontAlgn="base" hangingPunct="1">
              <a:lnSpc>
                <a:spcPct val="90000"/>
              </a:lnSpc>
              <a:spcBef>
                <a:spcPct val="20000"/>
              </a:spcBef>
              <a:spcAft>
                <a:spcPct val="0"/>
              </a:spcAft>
              <a:buSzTx/>
            </a:pPr>
            <a:r>
              <a:rPr lang="en-GB" altLang="en-US" dirty="0" smtClean="0">
                <a:solidFill>
                  <a:srgbClr val="000000"/>
                </a:solidFill>
                <a:cs typeface="Arial" panose="020B0604020202020204" pitchFamily="34" charset="0"/>
              </a:rPr>
              <a:t>If unable to attend LA meetings, schools are requested to participate in local moderation meetings and to notify the LA of these arrangements.</a:t>
            </a:r>
          </a:p>
        </p:txBody>
      </p:sp>
    </p:spTree>
    <p:extLst>
      <p:ext uri="{BB962C8B-B14F-4D97-AF65-F5344CB8AC3E}">
        <p14:creationId xmlns:p14="http://schemas.microsoft.com/office/powerpoint/2010/main" val="5033375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0015" y="685235"/>
            <a:ext cx="7657447" cy="830997"/>
          </a:xfrm>
          <a:prstGeom prst="rect">
            <a:avLst/>
          </a:prstGeom>
        </p:spPr>
        <p:txBody>
          <a:bodyPr wrap="square">
            <a:spAutoFit/>
          </a:bodyPr>
          <a:lstStyle/>
          <a:p>
            <a:pPr defTabSz="914400"/>
            <a:r>
              <a:rPr lang="en-GB" sz="2400" dirty="0">
                <a:solidFill>
                  <a:srgbClr val="000000"/>
                </a:solidFill>
                <a:latin typeface="Arial" panose="020B0604020202020204" pitchFamily="34" charset="0"/>
                <a:cs typeface="Arial" panose="020B0604020202020204" pitchFamily="34" charset="0"/>
              </a:rPr>
              <a:t>This </a:t>
            </a:r>
            <a:r>
              <a:rPr lang="en-GB" sz="2400" dirty="0" smtClean="0">
                <a:solidFill>
                  <a:srgbClr val="000000"/>
                </a:solidFill>
                <a:latin typeface="Arial" panose="020B0604020202020204" pitchFamily="34" charset="0"/>
                <a:cs typeface="Arial" panose="020B0604020202020204" pitchFamily="34" charset="0"/>
              </a:rPr>
              <a:t>details the allegations reported </a:t>
            </a:r>
            <a:r>
              <a:rPr lang="en-GB" sz="2400" dirty="0">
                <a:solidFill>
                  <a:srgbClr val="000000"/>
                </a:solidFill>
                <a:latin typeface="Arial" panose="020B0604020202020204" pitchFamily="34" charset="0"/>
                <a:cs typeface="Arial" panose="020B0604020202020204" pitchFamily="34" charset="0"/>
              </a:rPr>
              <a:t>to the STA </a:t>
            </a:r>
            <a:r>
              <a:rPr lang="en-GB" sz="2400" dirty="0" smtClean="0">
                <a:solidFill>
                  <a:srgbClr val="000000"/>
                </a:solidFill>
                <a:latin typeface="Arial" panose="020B0604020202020204" pitchFamily="34" charset="0"/>
                <a:cs typeface="Arial" panose="020B0604020202020204" pitchFamily="34" charset="0"/>
              </a:rPr>
              <a:t>maladministration </a:t>
            </a:r>
            <a:r>
              <a:rPr lang="en-GB" sz="2400" dirty="0">
                <a:solidFill>
                  <a:srgbClr val="000000"/>
                </a:solidFill>
                <a:latin typeface="Arial" panose="020B0604020202020204" pitchFamily="34" charset="0"/>
                <a:cs typeface="Arial" panose="020B0604020202020204" pitchFamily="34" charset="0"/>
              </a:rPr>
              <a:t>team throughout the 2016 test cycle. </a:t>
            </a:r>
          </a:p>
        </p:txBody>
      </p:sp>
      <p:sp>
        <p:nvSpPr>
          <p:cNvPr id="9" name="Rectangle 8"/>
          <p:cNvSpPr/>
          <p:nvPr/>
        </p:nvSpPr>
        <p:spPr>
          <a:xfrm>
            <a:off x="217256" y="1519895"/>
            <a:ext cx="8796726" cy="2862322"/>
          </a:xfrm>
          <a:prstGeom prst="rect">
            <a:avLst/>
          </a:prstGeom>
        </p:spPr>
        <p:txBody>
          <a:bodyPr wrap="square">
            <a:spAutoFit/>
          </a:bodyPr>
          <a:lstStyle/>
          <a:p>
            <a:pPr defTabSz="914400"/>
            <a:r>
              <a:rPr lang="en-GB" sz="2000" b="1" dirty="0" smtClean="0">
                <a:solidFill>
                  <a:srgbClr val="800000"/>
                </a:solidFill>
                <a:latin typeface="Arial" panose="020B0604020202020204" pitchFamily="34" charset="0"/>
                <a:cs typeface="Arial" panose="020B0604020202020204" pitchFamily="34" charset="0"/>
              </a:rPr>
              <a:t>Maladministration …</a:t>
            </a:r>
          </a:p>
          <a:p>
            <a:pPr marL="342900" indent="-342900" defTabSz="914400">
              <a:buFont typeface="Wingdings" panose="05000000000000000000" pitchFamily="2" charset="2"/>
              <a:buChar char="§"/>
            </a:pPr>
            <a:r>
              <a:rPr lang="en-GB" sz="2000" b="1" dirty="0" smtClean="0">
                <a:solidFill>
                  <a:srgbClr val="800000"/>
                </a:solidFill>
                <a:latin typeface="Arial" panose="020B0604020202020204" pitchFamily="34" charset="0"/>
                <a:cs typeface="Arial" panose="020B0604020202020204" pitchFamily="34" charset="0"/>
              </a:rPr>
              <a:t>… ‘any </a:t>
            </a:r>
            <a:r>
              <a:rPr lang="en-GB" sz="2000" b="1" dirty="0">
                <a:solidFill>
                  <a:srgbClr val="800000"/>
                </a:solidFill>
                <a:latin typeface="Arial" panose="020B0604020202020204" pitchFamily="34" charset="0"/>
                <a:cs typeface="Arial" panose="020B0604020202020204" pitchFamily="34" charset="0"/>
              </a:rPr>
              <a:t>act that could jeopardise the integrity, security or confidentiality of the </a:t>
            </a:r>
            <a:r>
              <a:rPr lang="en-GB" sz="2000" b="1" dirty="0" smtClean="0">
                <a:solidFill>
                  <a:srgbClr val="800000"/>
                </a:solidFill>
                <a:latin typeface="Arial" panose="020B0604020202020204" pitchFamily="34" charset="0"/>
                <a:cs typeface="Arial" panose="020B0604020202020204" pitchFamily="34" charset="0"/>
              </a:rPr>
              <a:t>national curriculum </a:t>
            </a:r>
            <a:r>
              <a:rPr lang="en-GB" sz="2000" b="1" dirty="0">
                <a:solidFill>
                  <a:srgbClr val="800000"/>
                </a:solidFill>
                <a:latin typeface="Arial" panose="020B0604020202020204" pitchFamily="34" charset="0"/>
                <a:cs typeface="Arial" panose="020B0604020202020204" pitchFamily="34" charset="0"/>
              </a:rPr>
              <a:t>assessments and could lead to results that do not reflect the unaided abilities of children</a:t>
            </a:r>
            <a:r>
              <a:rPr lang="en-GB" sz="2000" b="1" dirty="0" smtClean="0">
                <a:solidFill>
                  <a:srgbClr val="800000"/>
                </a:solidFill>
                <a:latin typeface="Arial" panose="020B0604020202020204" pitchFamily="34" charset="0"/>
                <a:cs typeface="Arial" panose="020B0604020202020204" pitchFamily="34" charset="0"/>
              </a:rPr>
              <a:t>.’</a:t>
            </a:r>
          </a:p>
          <a:p>
            <a:pPr marL="342900" indent="-342900" defTabSz="914400">
              <a:buFont typeface="Wingdings" panose="05000000000000000000" pitchFamily="2" charset="2"/>
              <a:buChar char="§"/>
            </a:pPr>
            <a:r>
              <a:rPr lang="en-GB" sz="2000" b="1" dirty="0" smtClean="0">
                <a:solidFill>
                  <a:srgbClr val="800000"/>
                </a:solidFill>
                <a:latin typeface="Arial" panose="020B0604020202020204" pitchFamily="34" charset="0"/>
                <a:cs typeface="Arial" panose="020B0604020202020204" pitchFamily="34" charset="0"/>
              </a:rPr>
              <a:t>… ‘could refer to a  range of actions, including </a:t>
            </a:r>
            <a:r>
              <a:rPr lang="en-GB" sz="2000" b="1" dirty="0">
                <a:solidFill>
                  <a:srgbClr val="800000"/>
                </a:solidFill>
                <a:latin typeface="Arial" panose="020B0604020202020204" pitchFamily="34" charset="0"/>
                <a:cs typeface="Arial" panose="020B0604020202020204" pitchFamily="34" charset="0"/>
              </a:rPr>
              <a:t>test papers being incorrectly opened, pupils cheating, over-aiding of pupils by test </a:t>
            </a:r>
            <a:r>
              <a:rPr lang="en-GB" sz="2000" b="1" dirty="0" smtClean="0">
                <a:solidFill>
                  <a:srgbClr val="800000"/>
                </a:solidFill>
                <a:latin typeface="Arial" panose="020B0604020202020204" pitchFamily="34" charset="0"/>
                <a:cs typeface="Arial" panose="020B0604020202020204" pitchFamily="34" charset="0"/>
              </a:rPr>
              <a:t>administrators, changes </a:t>
            </a:r>
            <a:r>
              <a:rPr lang="en-GB" sz="2000" b="1" dirty="0">
                <a:solidFill>
                  <a:srgbClr val="800000"/>
                </a:solidFill>
                <a:latin typeface="Arial" panose="020B0604020202020204" pitchFamily="34" charset="0"/>
                <a:cs typeface="Arial" panose="020B0604020202020204" pitchFamily="34" charset="0"/>
              </a:rPr>
              <a:t>being made to pupils’ test scripts by someone other than the </a:t>
            </a:r>
            <a:r>
              <a:rPr lang="en-GB" sz="2000" b="1" dirty="0" smtClean="0">
                <a:solidFill>
                  <a:srgbClr val="800000"/>
                </a:solidFill>
                <a:latin typeface="Arial" panose="020B0604020202020204" pitchFamily="34" charset="0"/>
                <a:cs typeface="Arial" panose="020B0604020202020204" pitchFamily="34" charset="0"/>
              </a:rPr>
              <a:t>pupil</a:t>
            </a:r>
            <a:r>
              <a:rPr lang="en-GB" sz="2000" b="1" dirty="0">
                <a:solidFill>
                  <a:srgbClr val="800000"/>
                </a:solidFill>
                <a:latin typeface="Arial" panose="020B0604020202020204" pitchFamily="34" charset="0"/>
                <a:cs typeface="Arial" panose="020B0604020202020204" pitchFamily="34" charset="0"/>
              </a:rPr>
              <a:t> or </a:t>
            </a:r>
            <a:r>
              <a:rPr lang="en-GB" sz="2000" b="1" dirty="0" smtClean="0">
                <a:solidFill>
                  <a:srgbClr val="800000"/>
                </a:solidFill>
                <a:latin typeface="Arial" panose="020B0604020202020204" pitchFamily="34" charset="0"/>
                <a:cs typeface="Arial" panose="020B0604020202020204" pitchFamily="34" charset="0"/>
              </a:rPr>
              <a:t>inflation/deflation </a:t>
            </a:r>
            <a:r>
              <a:rPr lang="en-GB" sz="2000" b="1" dirty="0">
                <a:solidFill>
                  <a:srgbClr val="800000"/>
                </a:solidFill>
                <a:latin typeface="Arial" panose="020B0604020202020204" pitchFamily="34" charset="0"/>
                <a:cs typeface="Arial" panose="020B0604020202020204" pitchFamily="34" charset="0"/>
              </a:rPr>
              <a:t>of teacher assessment </a:t>
            </a:r>
            <a:r>
              <a:rPr lang="en-GB" sz="2000" b="1" dirty="0" smtClean="0">
                <a:solidFill>
                  <a:srgbClr val="800000"/>
                </a:solidFill>
                <a:latin typeface="Arial" panose="020B0604020202020204" pitchFamily="34" charset="0"/>
                <a:cs typeface="Arial" panose="020B0604020202020204" pitchFamily="34" charset="0"/>
              </a:rPr>
              <a:t>judgements.’ (p3</a:t>
            </a:r>
            <a:r>
              <a:rPr lang="en-GB" sz="2000" b="1" dirty="0">
                <a:solidFill>
                  <a:srgbClr val="800000"/>
                </a:solidFill>
                <a:latin typeface="Arial" panose="020B0604020202020204" pitchFamily="34" charset="0"/>
                <a:cs typeface="Arial" panose="020B0604020202020204" pitchFamily="34" charset="0"/>
              </a:rPr>
              <a:t>)</a:t>
            </a:r>
          </a:p>
        </p:txBody>
      </p:sp>
      <p:sp>
        <p:nvSpPr>
          <p:cNvPr id="10" name="Title 1"/>
          <p:cNvSpPr txBox="1">
            <a:spLocks/>
          </p:cNvSpPr>
          <p:nvPr/>
        </p:nvSpPr>
        <p:spPr>
          <a:xfrm>
            <a:off x="1296017" y="79926"/>
            <a:ext cx="6351711" cy="620729"/>
          </a:xfrm>
          <a:prstGeom prst="rect">
            <a:avLst/>
          </a:prstGeom>
        </p:spPr>
        <p:txBody>
          <a:bodyPr anchor="ctr"/>
          <a:lstStyle>
            <a:lvl1pPr algn="l" rtl="0" eaLnBrk="0" fontAlgn="base" hangingPunct="0">
              <a:spcBef>
                <a:spcPts val="600"/>
              </a:spcBef>
              <a:spcAft>
                <a:spcPts val="600"/>
              </a:spcAft>
              <a:defRPr sz="2800" b="1">
                <a:solidFill>
                  <a:srgbClr val="04378D"/>
                </a:solidFill>
                <a:latin typeface="+mj-lt"/>
                <a:ea typeface="Geneva" pitchFamily="-111" charset="-128"/>
                <a:cs typeface="Geneva"/>
              </a:defRPr>
            </a:lvl1pPr>
            <a:lvl2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2pPr>
            <a:lvl3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3pPr>
            <a:lvl4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4pPr>
            <a:lvl5pPr algn="l" rtl="0" eaLnBrk="0" fontAlgn="base" hangingPunct="0">
              <a:spcBef>
                <a:spcPts val="600"/>
              </a:spcBef>
              <a:spcAft>
                <a:spcPts val="600"/>
              </a:spcAft>
              <a:defRPr sz="2800" b="1">
                <a:solidFill>
                  <a:srgbClr val="04378D"/>
                </a:solidFill>
                <a:latin typeface="Trebuchet MS" pitchFamily="34" charset="0"/>
                <a:ea typeface="Geneva" pitchFamily="-111" charset="-128"/>
                <a:cs typeface="Geneva"/>
              </a:defRPr>
            </a:lvl5pPr>
            <a:lvl6pPr marL="457200" algn="l" rtl="0" eaLnBrk="1" fontAlgn="base" hangingPunct="1">
              <a:spcBef>
                <a:spcPts val="600"/>
              </a:spcBef>
              <a:spcAft>
                <a:spcPts val="600"/>
              </a:spcAft>
              <a:defRPr sz="2800" b="1">
                <a:solidFill>
                  <a:srgbClr val="04378D"/>
                </a:solidFill>
                <a:latin typeface="Trebuchet MS" pitchFamily="34" charset="0"/>
              </a:defRPr>
            </a:lvl6pPr>
            <a:lvl7pPr marL="914400" algn="l" rtl="0" eaLnBrk="1" fontAlgn="base" hangingPunct="1">
              <a:spcBef>
                <a:spcPts val="600"/>
              </a:spcBef>
              <a:spcAft>
                <a:spcPts val="600"/>
              </a:spcAft>
              <a:defRPr sz="2800" b="1">
                <a:solidFill>
                  <a:srgbClr val="04378D"/>
                </a:solidFill>
                <a:latin typeface="Trebuchet MS" pitchFamily="34" charset="0"/>
              </a:defRPr>
            </a:lvl7pPr>
            <a:lvl8pPr marL="1371600" algn="l" rtl="0" eaLnBrk="1" fontAlgn="base" hangingPunct="1">
              <a:spcBef>
                <a:spcPts val="600"/>
              </a:spcBef>
              <a:spcAft>
                <a:spcPts val="600"/>
              </a:spcAft>
              <a:defRPr sz="2800" b="1">
                <a:solidFill>
                  <a:srgbClr val="04378D"/>
                </a:solidFill>
                <a:latin typeface="Trebuchet MS" pitchFamily="34" charset="0"/>
              </a:defRPr>
            </a:lvl8pPr>
            <a:lvl9pPr marL="1828800" algn="l" rtl="0" eaLnBrk="1" fontAlgn="base" hangingPunct="1">
              <a:spcBef>
                <a:spcPts val="600"/>
              </a:spcBef>
              <a:spcAft>
                <a:spcPts val="600"/>
              </a:spcAft>
              <a:defRPr sz="2800" b="1">
                <a:solidFill>
                  <a:srgbClr val="04378D"/>
                </a:solidFill>
                <a:latin typeface="Trebuchet MS" pitchFamily="34" charset="0"/>
              </a:defRPr>
            </a:lvl9pPr>
          </a:lstStyle>
          <a:p>
            <a:pPr algn="ctr" defTabSz="914400">
              <a:defRPr/>
            </a:pPr>
            <a:r>
              <a:rPr lang="en-GB" sz="3200" kern="0" dirty="0" smtClean="0">
                <a:solidFill>
                  <a:srgbClr val="2D2DB9">
                    <a:lumMod val="50000"/>
                  </a:srgbClr>
                </a:solidFill>
                <a:latin typeface="Arial" panose="020B0604020202020204" pitchFamily="34" charset="0"/>
                <a:cs typeface="Arial" panose="020B0604020202020204" pitchFamily="34" charset="0"/>
              </a:rPr>
              <a:t>2016 Maladministration Report</a:t>
            </a:r>
            <a:endParaRPr lang="en-GB" sz="3200" kern="0" dirty="0">
              <a:solidFill>
                <a:srgbClr val="2D2DB9">
                  <a:lumMod val="50000"/>
                </a:srgbClr>
              </a:solidFill>
              <a:latin typeface="Arial" panose="020B0604020202020204" pitchFamily="34" charset="0"/>
              <a:cs typeface="Arial" panose="020B0604020202020204" pitchFamily="34" charset="0"/>
            </a:endParaRPr>
          </a:p>
        </p:txBody>
      </p:sp>
      <p:pic>
        <p:nvPicPr>
          <p:cNvPr id="11"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98" t="14366" r="35805" b="25746"/>
          <a:stretch/>
        </p:blipFill>
        <p:spPr bwMode="auto">
          <a:xfrm>
            <a:off x="7883081" y="285021"/>
            <a:ext cx="1166526" cy="14800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715965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49492"/>
            <a:ext cx="8467110" cy="628650"/>
          </a:xfrm>
        </p:spPr>
        <p:txBody>
          <a:bodyPr>
            <a:normAutofit fontScale="90000"/>
          </a:bodyPr>
          <a:lstStyle/>
          <a:p>
            <a:pPr algn="ctr"/>
            <a:r>
              <a:rPr lang="en-GB" dirty="0" smtClean="0"/>
              <a:t/>
            </a:r>
            <a:br>
              <a:rPr lang="en-GB" dirty="0" smtClean="0"/>
            </a:br>
            <a:r>
              <a:rPr lang="en-GB" dirty="0"/>
              <a:t/>
            </a:r>
            <a:br>
              <a:rPr lang="en-GB" dirty="0"/>
            </a:br>
            <a:r>
              <a:rPr lang="en-GB" dirty="0" smtClean="0"/>
              <a:t>2018-19 Primary Core Subject</a:t>
            </a:r>
            <a:r>
              <a:rPr lang="en-GB" dirty="0"/>
              <a:t> </a:t>
            </a:r>
            <a:r>
              <a:rPr lang="en-GB" dirty="0" smtClean="0"/>
              <a:t>Leader Network Meetings </a:t>
            </a:r>
            <a:br>
              <a:rPr lang="en-GB" dirty="0" smtClean="0"/>
            </a:br>
            <a:r>
              <a:rPr lang="en-GB" sz="2000" i="1" dirty="0" smtClean="0"/>
              <a:t>For booking </a:t>
            </a:r>
            <a:r>
              <a:rPr lang="en-GB" sz="2000" i="1" dirty="0"/>
              <a:t>forms and payment details </a:t>
            </a:r>
            <a:r>
              <a:rPr lang="en-GB" sz="2000" i="1" dirty="0" smtClean="0"/>
              <a:t/>
            </a:r>
            <a:br>
              <a:rPr lang="en-GB" sz="2000" i="1" dirty="0" smtClean="0"/>
            </a:br>
            <a:r>
              <a:rPr lang="en-GB" sz="2000" i="1" dirty="0" smtClean="0"/>
              <a:t> </a:t>
            </a:r>
            <a:r>
              <a:rPr lang="en-GB" sz="2000" i="1" u="sng" dirty="0" smtClean="0">
                <a:hlinkClick r:id="rId3"/>
              </a:rPr>
              <a:t>Link to primary SLNM 2018-19</a:t>
            </a:r>
            <a:r>
              <a:rPr lang="en-GB" dirty="0"/>
              <a:t/>
            </a:r>
            <a:br>
              <a:rPr lang="en-GB" dirty="0"/>
            </a:br>
            <a:endParaRPr lang="en-GB" dirty="0"/>
          </a:p>
        </p:txBody>
      </p:sp>
      <p:sp>
        <p:nvSpPr>
          <p:cNvPr id="9" name="TextBox 8"/>
          <p:cNvSpPr txBox="1"/>
          <p:nvPr/>
        </p:nvSpPr>
        <p:spPr>
          <a:xfrm rot="20936586">
            <a:off x="5379175" y="1650648"/>
            <a:ext cx="3301510" cy="3247043"/>
          </a:xfrm>
          <a:prstGeom prst="rect">
            <a:avLst/>
          </a:prstGeom>
          <a:noFill/>
          <a:ln>
            <a:solidFill>
              <a:schemeClr val="tx1"/>
            </a:solidFill>
          </a:ln>
        </p:spPr>
        <p:txBody>
          <a:bodyPr wrap="square" rtlCol="0">
            <a:spAutoFit/>
          </a:bodyPr>
          <a:lstStyle/>
          <a:p>
            <a:r>
              <a:rPr lang="en-GB" sz="2200" b="1" dirty="0" smtClean="0">
                <a:latin typeface="Calibri" panose="020F0502020204030204" pitchFamily="34" charset="0"/>
                <a:cs typeface="Calibri" panose="020F0502020204030204" pitchFamily="34" charset="0"/>
              </a:rPr>
              <a:t>English, Mathematics and Science Packages cost</a:t>
            </a:r>
            <a:r>
              <a:rPr lang="en-GB" sz="2200" b="1" dirty="0">
                <a:latin typeface="Calibri" panose="020F0502020204030204" pitchFamily="34" charset="0"/>
                <a:cs typeface="Calibri" panose="020F0502020204030204" pitchFamily="34" charset="0"/>
              </a:rPr>
              <a:t> </a:t>
            </a:r>
            <a:r>
              <a:rPr lang="en-GB" sz="2200" b="1" dirty="0" smtClean="0">
                <a:latin typeface="Calibri" panose="020F0502020204030204" pitchFamily="34" charset="0"/>
                <a:cs typeface="Calibri" panose="020F0502020204030204" pitchFamily="34" charset="0"/>
              </a:rPr>
              <a:t>£240.00 to include:</a:t>
            </a:r>
          </a:p>
          <a:p>
            <a:pPr marL="285750" indent="-285750">
              <a:buFont typeface="Arial" panose="020B0604020202020204" pitchFamily="34" charset="0"/>
              <a:buChar char="•"/>
            </a:pPr>
            <a:r>
              <a:rPr lang="en-GB" sz="2200" dirty="0" smtClean="0">
                <a:latin typeface="Calibri" panose="020F0502020204030204" pitchFamily="34" charset="0"/>
                <a:cs typeface="Calibri" panose="020F0502020204030204" pitchFamily="34" charset="0"/>
              </a:rPr>
              <a:t>3 full day meetings</a:t>
            </a:r>
          </a:p>
          <a:p>
            <a:pPr marL="285750" indent="-285750">
              <a:buFont typeface="Arial" panose="020B0604020202020204" pitchFamily="34" charset="0"/>
              <a:buChar char="•"/>
            </a:pPr>
            <a:r>
              <a:rPr lang="en-GB" sz="2200" dirty="0" smtClean="0">
                <a:latin typeface="Calibri" panose="020F0502020204030204" pitchFamily="34" charset="0"/>
                <a:cs typeface="Calibri" panose="020F0502020204030204" pitchFamily="34" charset="0"/>
              </a:rPr>
              <a:t>Expertise and resources</a:t>
            </a:r>
          </a:p>
          <a:p>
            <a:pPr marL="285750" indent="-285750">
              <a:buFont typeface="Arial" panose="020B0604020202020204" pitchFamily="34" charset="0"/>
              <a:buChar char="•"/>
            </a:pPr>
            <a:r>
              <a:rPr lang="en-GB" sz="2200" dirty="0" smtClean="0">
                <a:latin typeface="Calibri" panose="020F0502020204030204" pitchFamily="34" charset="0"/>
                <a:cs typeface="Calibri" panose="020F0502020204030204" pitchFamily="34" charset="0"/>
              </a:rPr>
              <a:t>Refreshments including lunch</a:t>
            </a:r>
          </a:p>
          <a:p>
            <a:pPr marL="285750" indent="-285750">
              <a:buFont typeface="Arial" panose="020B0604020202020204" pitchFamily="34" charset="0"/>
              <a:buChar char="•"/>
            </a:pPr>
            <a:endParaRPr lang="en-GB" sz="700" dirty="0">
              <a:latin typeface="Calibri" panose="020F0502020204030204" pitchFamily="34" charset="0"/>
              <a:cs typeface="Calibri" panose="020F0502020204030204" pitchFamily="34" charset="0"/>
            </a:endParaRPr>
          </a:p>
          <a:p>
            <a:r>
              <a:rPr lang="en-GB" sz="2200" b="1" dirty="0" smtClean="0">
                <a:latin typeface="Calibri" panose="020F0502020204030204" pitchFamily="34" charset="0"/>
                <a:cs typeface="Calibri" panose="020F0502020204030204" pitchFamily="34" charset="0"/>
              </a:rPr>
              <a:t>Venue: The Pavilion, Cheltenham GL51 6PN</a:t>
            </a:r>
            <a:endParaRPr lang="en-GB" sz="2200" b="1"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7" y="1484020"/>
            <a:ext cx="2292696" cy="32638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125010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062" y="216000"/>
            <a:ext cx="8956430" cy="648000"/>
          </a:xfrm>
        </p:spPr>
        <p:txBody>
          <a:bodyPr>
            <a:noAutofit/>
          </a:bodyPr>
          <a:lstStyle/>
          <a:p>
            <a:pPr algn="ctr"/>
            <a:r>
              <a:rPr lang="en-GB" sz="3200" dirty="0" smtClean="0"/>
              <a:t/>
            </a:r>
            <a:br>
              <a:rPr lang="en-GB" sz="3200" dirty="0" smtClean="0"/>
            </a:br>
            <a:r>
              <a:rPr lang="en-GB" sz="3200" i="1" dirty="0"/>
              <a:t>G</a:t>
            </a:r>
            <a:r>
              <a:rPr lang="en-GB" sz="3200" i="1" dirty="0" smtClean="0"/>
              <a:t>loucestershire Facilitated </a:t>
            </a:r>
            <a:br>
              <a:rPr lang="en-GB" sz="3200" i="1" dirty="0" smtClean="0"/>
            </a:br>
            <a:r>
              <a:rPr lang="en-GB" sz="3200" dirty="0" smtClean="0"/>
              <a:t>Oxford</a:t>
            </a:r>
            <a:r>
              <a:rPr lang="en-GB" sz="3200" i="1" dirty="0" smtClean="0"/>
              <a:t> </a:t>
            </a:r>
            <a:r>
              <a:rPr lang="en-GB" sz="3200" dirty="0" smtClean="0"/>
              <a:t>University Press Sponsored Event Reading Comprehension</a:t>
            </a:r>
            <a:endParaRPr lang="en-GB" sz="3200" dirty="0"/>
          </a:p>
        </p:txBody>
      </p:sp>
      <p:sp>
        <p:nvSpPr>
          <p:cNvPr id="3" name="Text Placeholder 2"/>
          <p:cNvSpPr>
            <a:spLocks noGrp="1"/>
          </p:cNvSpPr>
          <p:nvPr>
            <p:ph type="body" sz="quarter" idx="13"/>
          </p:nvPr>
        </p:nvSpPr>
        <p:spPr>
          <a:xfrm>
            <a:off x="187591" y="1901108"/>
            <a:ext cx="8493687" cy="3018207"/>
          </a:xfrm>
        </p:spPr>
        <p:txBody>
          <a:bodyPr>
            <a:noAutofit/>
          </a:bodyPr>
          <a:lstStyle/>
          <a:p>
            <a:pPr marL="0" indent="0">
              <a:buNone/>
            </a:pPr>
            <a:r>
              <a:rPr lang="en-GB" b="1" dirty="0" smtClean="0"/>
              <a:t>Target Audience</a:t>
            </a:r>
            <a:r>
              <a:rPr lang="en-GB" dirty="0" smtClean="0"/>
              <a:t>: Headteachers, Senior Leaders</a:t>
            </a:r>
            <a:r>
              <a:rPr lang="en-GB" dirty="0"/>
              <a:t> </a:t>
            </a:r>
            <a:r>
              <a:rPr lang="en-GB" dirty="0" smtClean="0"/>
              <a:t>and  </a:t>
            </a:r>
          </a:p>
          <a:p>
            <a:pPr marL="0" indent="0">
              <a:buNone/>
            </a:pPr>
            <a:r>
              <a:rPr lang="en-GB" dirty="0" smtClean="0"/>
              <a:t>English Subject Leaders</a:t>
            </a:r>
          </a:p>
          <a:p>
            <a:pPr marL="0" indent="0">
              <a:buNone/>
            </a:pPr>
            <a:endParaRPr lang="en-GB" sz="1100" dirty="0" smtClean="0"/>
          </a:p>
          <a:p>
            <a:pPr marL="0" indent="0">
              <a:buNone/>
            </a:pPr>
            <a:r>
              <a:rPr lang="en-GB" b="1" dirty="0" smtClean="0"/>
              <a:t>Time: </a:t>
            </a:r>
            <a:r>
              <a:rPr lang="en-GB" dirty="0" smtClean="0"/>
              <a:t>full day 9.15 – 3.30</a:t>
            </a:r>
          </a:p>
          <a:p>
            <a:pPr marL="0" indent="0">
              <a:buNone/>
            </a:pPr>
            <a:endParaRPr lang="en-GB" sz="1200" dirty="0"/>
          </a:p>
          <a:p>
            <a:pPr marL="0" indent="0">
              <a:buNone/>
            </a:pPr>
            <a:r>
              <a:rPr lang="en-GB" b="1" dirty="0" smtClean="0"/>
              <a:t>Charge: </a:t>
            </a:r>
            <a:r>
              <a:rPr lang="en-GB" dirty="0" smtClean="0"/>
              <a:t>£40 to cover administration, venue and </a:t>
            </a:r>
          </a:p>
          <a:p>
            <a:pPr marL="0" indent="0">
              <a:buNone/>
            </a:pPr>
            <a:r>
              <a:rPr lang="en-GB" dirty="0"/>
              <a:t>r</a:t>
            </a:r>
            <a:r>
              <a:rPr lang="en-GB" dirty="0" smtClean="0"/>
              <a:t>efreshment costs including lunch</a:t>
            </a:r>
          </a:p>
          <a:p>
            <a:pPr marL="0" indent="0">
              <a:buNone/>
            </a:pPr>
            <a:endParaRPr lang="en-GB" sz="1050" dirty="0" smtClean="0"/>
          </a:p>
          <a:p>
            <a:pPr marL="0" indent="0">
              <a:buNone/>
            </a:pPr>
            <a:r>
              <a:rPr lang="en-GB" u="sng" dirty="0">
                <a:hlinkClick r:id="rId3"/>
              </a:rPr>
              <a:t>Link to agenda and how to book</a:t>
            </a:r>
            <a:endParaRPr lang="en-GB" dirty="0"/>
          </a:p>
          <a:p>
            <a:pPr marL="0" indent="0">
              <a:buNone/>
            </a:pPr>
            <a:r>
              <a:rPr lang="en-GB" b="1" dirty="0" smtClean="0"/>
              <a:t>Limited to 70 delegates and a maximum of 2 places per school.</a:t>
            </a:r>
          </a:p>
          <a:p>
            <a:pPr marL="0" indent="0">
              <a:buNone/>
            </a:pPr>
            <a:endParaRPr lang="en-GB" b="1" dirty="0"/>
          </a:p>
        </p:txBody>
      </p:sp>
      <p:sp>
        <p:nvSpPr>
          <p:cNvPr id="4" name="Text Placeholder 3"/>
          <p:cNvSpPr>
            <a:spLocks noGrp="1"/>
          </p:cNvSpPr>
          <p:nvPr>
            <p:ph type="body" sz="quarter" idx="14"/>
          </p:nvPr>
        </p:nvSpPr>
        <p:spPr>
          <a:xfrm>
            <a:off x="187591" y="1469108"/>
            <a:ext cx="6545851" cy="432000"/>
          </a:xfrm>
        </p:spPr>
        <p:txBody>
          <a:bodyPr>
            <a:noAutofit/>
          </a:bodyPr>
          <a:lstStyle/>
          <a:p>
            <a:r>
              <a:rPr lang="en-GB" dirty="0" smtClean="0"/>
              <a:t>19</a:t>
            </a:r>
            <a:r>
              <a:rPr lang="en-GB" baseline="30000" dirty="0" smtClean="0"/>
              <a:t>th</a:t>
            </a:r>
            <a:r>
              <a:rPr lang="en-GB" dirty="0" smtClean="0"/>
              <a:t> April 2018  The Pavilion Cheltenham GL51 6PN</a:t>
            </a: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442" y="1469108"/>
            <a:ext cx="2171700" cy="3086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680631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37621-E820-43E8-90AE-696353AD4306}"/>
              </a:ext>
            </a:extLst>
          </p:cNvPr>
          <p:cNvSpPr>
            <a:spLocks noGrp="1"/>
          </p:cNvSpPr>
          <p:nvPr>
            <p:ph type="title"/>
          </p:nvPr>
        </p:nvSpPr>
        <p:spPr>
          <a:xfrm>
            <a:off x="380234" y="1138096"/>
            <a:ext cx="8262926" cy="536655"/>
          </a:xfrm>
        </p:spPr>
        <p:txBody>
          <a:bodyPr/>
          <a:lstStyle/>
          <a:p>
            <a:pPr algn="ctr"/>
            <a:r>
              <a:rPr lang="en-GB" sz="2400" dirty="0"/>
              <a:t>Association for Science Education Annual Conference </a:t>
            </a:r>
            <a:r>
              <a:rPr lang="en-GB" sz="1800" dirty="0"/>
              <a:t>January 2018 </a:t>
            </a:r>
            <a:r>
              <a:rPr lang="en-GB" sz="1800" dirty="0" smtClean="0"/>
              <a:t> </a:t>
            </a:r>
            <a:r>
              <a:rPr lang="en-GB" sz="1800" u="sng" dirty="0" smtClean="0">
                <a:hlinkClick r:id="rId2"/>
              </a:rPr>
              <a:t>Link to </a:t>
            </a:r>
            <a:r>
              <a:rPr lang="en-GB" sz="1800" u="sng" dirty="0">
                <a:hlinkClick r:id="rId2"/>
              </a:rPr>
              <a:t>speech 5.01.18</a:t>
            </a:r>
            <a:endParaRPr lang="en-GB" sz="2400" dirty="0"/>
          </a:p>
        </p:txBody>
      </p:sp>
      <p:pic>
        <p:nvPicPr>
          <p:cNvPr id="5" name="Content Placeholder 4">
            <a:extLst>
              <a:ext uri="{FF2B5EF4-FFF2-40B4-BE49-F238E27FC236}">
                <a16:creationId xmlns:a16="http://schemas.microsoft.com/office/drawing/2014/main" xmlns="" id="{C5AFF559-9979-4342-B55F-F3D506FF45BA}"/>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19066" b="30179"/>
          <a:stretch/>
        </p:blipFill>
        <p:spPr>
          <a:xfrm>
            <a:off x="7421330" y="3"/>
            <a:ext cx="1557626" cy="592927"/>
          </a:xfrm>
        </p:spPr>
      </p:pic>
      <p:sp>
        <p:nvSpPr>
          <p:cNvPr id="4" name="TextBox 3">
            <a:extLst>
              <a:ext uri="{FF2B5EF4-FFF2-40B4-BE49-F238E27FC236}">
                <a16:creationId xmlns:a16="http://schemas.microsoft.com/office/drawing/2014/main" xmlns="" id="{35E8385A-6B8F-40B3-9030-7707AB90EA12}"/>
              </a:ext>
            </a:extLst>
          </p:cNvPr>
          <p:cNvSpPr txBox="1"/>
          <p:nvPr/>
        </p:nvSpPr>
        <p:spPr>
          <a:xfrm>
            <a:off x="39344" y="467705"/>
            <a:ext cx="8124092" cy="938719"/>
          </a:xfrm>
          <a:prstGeom prst="rect">
            <a:avLst/>
          </a:prstGeom>
          <a:noFill/>
        </p:spPr>
        <p:txBody>
          <a:bodyPr wrap="square" rtlCol="0">
            <a:spAutoFit/>
          </a:bodyPr>
          <a:lstStyle/>
          <a:p>
            <a:pPr defTabSz="914400"/>
            <a:r>
              <a:rPr lang="en-GB" sz="3200" b="1" dirty="0" smtClean="0">
                <a:solidFill>
                  <a:srgbClr val="0A387A"/>
                </a:solidFill>
                <a:latin typeface="Arial" panose="020B0604020202020204" pitchFamily="34" charset="0"/>
                <a:ea typeface="+mj-ea"/>
                <a:cs typeface="Arial" panose="020B0604020202020204" pitchFamily="34" charset="0"/>
              </a:rPr>
              <a:t>Update: Ofsted </a:t>
            </a:r>
            <a:r>
              <a:rPr lang="en-GB" sz="3200" b="1" dirty="0">
                <a:solidFill>
                  <a:srgbClr val="0A387A"/>
                </a:solidFill>
                <a:latin typeface="Arial" panose="020B0604020202020204" pitchFamily="34" charset="0"/>
                <a:ea typeface="+mj-ea"/>
                <a:cs typeface="Arial" panose="020B0604020202020204" pitchFamily="34" charset="0"/>
              </a:rPr>
              <a:t>Review of the </a:t>
            </a:r>
            <a:r>
              <a:rPr lang="en-GB" sz="3200" b="1" dirty="0" smtClean="0">
                <a:solidFill>
                  <a:srgbClr val="0A387A"/>
                </a:solidFill>
                <a:latin typeface="Arial" panose="020B0604020202020204" pitchFamily="34" charset="0"/>
                <a:ea typeface="+mj-ea"/>
                <a:cs typeface="Arial" panose="020B0604020202020204" pitchFamily="34" charset="0"/>
              </a:rPr>
              <a:t>Curriculum</a:t>
            </a:r>
          </a:p>
          <a:p>
            <a:pPr defTabSz="914400"/>
            <a:endParaRPr lang="en-GB" sz="1100" b="1" dirty="0" smtClean="0">
              <a:solidFill>
                <a:srgbClr val="0A387A"/>
              </a:solidFill>
              <a:latin typeface="Arial" panose="020B0604020202020204" pitchFamily="34" charset="0"/>
              <a:ea typeface="+mj-ea"/>
              <a:cs typeface="Arial" panose="020B0604020202020204" pitchFamily="34" charset="0"/>
            </a:endParaRPr>
          </a:p>
          <a:p>
            <a:pPr defTabSz="914400"/>
            <a:endParaRPr lang="en-GB" sz="1200" dirty="0">
              <a:solidFill>
                <a:srgbClr val="000000"/>
              </a:solidFill>
            </a:endParaRPr>
          </a:p>
        </p:txBody>
      </p:sp>
      <p:sp>
        <p:nvSpPr>
          <p:cNvPr id="7" name="Rectangle 6"/>
          <p:cNvSpPr/>
          <p:nvPr/>
        </p:nvSpPr>
        <p:spPr>
          <a:xfrm>
            <a:off x="215190" y="1717830"/>
            <a:ext cx="8713620" cy="2308324"/>
          </a:xfrm>
          <a:prstGeom prst="rect">
            <a:avLst/>
          </a:prstGeom>
        </p:spPr>
        <p:txBody>
          <a:bodyPr wrap="square">
            <a:spAutoFit/>
          </a:bodyPr>
          <a:lstStyle/>
          <a:p>
            <a:pPr lvl="0" indent="-342900" defTabSz="914400" eaLnBrk="0" fontAlgn="base" hangingPunct="0">
              <a:buSzPct val="115000"/>
            </a:pPr>
            <a:r>
              <a:rPr lang="en-GB" sz="2400" b="1" kern="0" dirty="0" smtClean="0">
                <a:solidFill>
                  <a:srgbClr val="000000"/>
                </a:solidFill>
                <a:ea typeface="Geneva" pitchFamily="-111" charset="-128"/>
                <a:cs typeface="Calibri" panose="020F0502020204030204" pitchFamily="34" charset="0"/>
              </a:rPr>
              <a:t>‘</a:t>
            </a:r>
            <a:r>
              <a:rPr lang="en-GB" sz="2400" b="1" kern="0" dirty="0">
                <a:solidFill>
                  <a:srgbClr val="000000"/>
                </a:solidFill>
                <a:ea typeface="Geneva" pitchFamily="-111" charset="-128"/>
                <a:cs typeface="Calibri" panose="020F0502020204030204" pitchFamily="34" charset="0"/>
              </a:rPr>
              <a:t>A real science education</a:t>
            </a:r>
            <a:endParaRPr lang="en-GB" sz="2400" kern="0" dirty="0">
              <a:solidFill>
                <a:srgbClr val="000000"/>
              </a:solidFill>
              <a:ea typeface="Geneva" pitchFamily="-111" charset="-128"/>
              <a:cs typeface="Calibri" panose="020F0502020204030204" pitchFamily="34" charset="0"/>
            </a:endParaRPr>
          </a:p>
          <a:p>
            <a:pPr lvl="0" defTabSz="914400" eaLnBrk="0" fontAlgn="base" hangingPunct="0">
              <a:spcAft>
                <a:spcPts val="600"/>
              </a:spcAft>
              <a:buSzPct val="115000"/>
            </a:pPr>
            <a:r>
              <a:rPr lang="en-GB" sz="2400" kern="0" dirty="0">
                <a:solidFill>
                  <a:srgbClr val="000000"/>
                </a:solidFill>
                <a:ea typeface="Geneva" pitchFamily="-111" charset="-128"/>
                <a:cs typeface="Calibri" panose="020F0502020204030204" pitchFamily="34" charset="0"/>
              </a:rPr>
              <a:t>In science specifically, the results of our study were not too dissimilar from the picture more generally. In primary, there is a continued narrowing of the curriculum where schools’ understandable desire to ace the English and maths SATs has been squeezing the science curriculum out</a:t>
            </a:r>
            <a:r>
              <a:rPr lang="en-GB" sz="2400" kern="0" dirty="0" smtClean="0">
                <a:solidFill>
                  <a:srgbClr val="000000"/>
                </a:solidFill>
                <a:ea typeface="Geneva" pitchFamily="-111" charset="-128"/>
                <a:cs typeface="Calibri" panose="020F0502020204030204" pitchFamily="34" charset="0"/>
              </a:rPr>
              <a:t>.’</a:t>
            </a:r>
            <a:endParaRPr lang="en-GB" sz="2000" kern="0" dirty="0" smtClean="0">
              <a:solidFill>
                <a:srgbClr val="000000"/>
              </a:solidFill>
              <a:ea typeface="Geneva" pitchFamily="-111" charset="-128"/>
              <a:cs typeface="Calibri" panose="020F0502020204030204" pitchFamily="34" charset="0"/>
            </a:endParaRPr>
          </a:p>
        </p:txBody>
      </p:sp>
      <p:sp>
        <p:nvSpPr>
          <p:cNvPr id="3" name="TextBox 2"/>
          <p:cNvSpPr txBox="1"/>
          <p:nvPr/>
        </p:nvSpPr>
        <p:spPr>
          <a:xfrm>
            <a:off x="380234" y="4424071"/>
            <a:ext cx="8072103" cy="369332"/>
          </a:xfrm>
          <a:prstGeom prst="rect">
            <a:avLst/>
          </a:prstGeom>
          <a:noFill/>
        </p:spPr>
        <p:txBody>
          <a:bodyPr wrap="square" rtlCol="0">
            <a:spAutoFit/>
          </a:bodyPr>
          <a:lstStyle/>
          <a:p>
            <a:r>
              <a:rPr lang="en-GB" b="1" i="1" dirty="0" smtClean="0"/>
              <a:t>See also: Speech 1</a:t>
            </a:r>
            <a:r>
              <a:rPr lang="en-GB" b="1" i="1" baseline="30000" dirty="0" smtClean="0"/>
              <a:t>st</a:t>
            </a:r>
            <a:r>
              <a:rPr lang="en-GB" b="1" i="1" dirty="0" smtClean="0"/>
              <a:t> February 2018 </a:t>
            </a:r>
            <a:r>
              <a:rPr lang="en-GB" b="1" i="1" dirty="0" smtClean="0">
                <a:hlinkClick r:id="rId5"/>
              </a:rPr>
              <a:t>Link to speech</a:t>
            </a:r>
            <a:endParaRPr lang="en-GB" b="1" i="1" dirty="0" smtClean="0"/>
          </a:p>
        </p:txBody>
      </p:sp>
    </p:spTree>
    <p:extLst>
      <p:ext uri="{BB962C8B-B14F-4D97-AF65-F5344CB8AC3E}">
        <p14:creationId xmlns:p14="http://schemas.microsoft.com/office/powerpoint/2010/main" val="19689512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Years Service</a:t>
            </a:r>
            <a:endParaRPr lang="en-US" dirty="0"/>
          </a:p>
        </p:txBody>
      </p:sp>
      <p:sp>
        <p:nvSpPr>
          <p:cNvPr id="3" name="Text Placeholder 2"/>
          <p:cNvSpPr>
            <a:spLocks noGrp="1"/>
          </p:cNvSpPr>
          <p:nvPr>
            <p:ph type="body" sz="quarter" idx="13"/>
          </p:nvPr>
        </p:nvSpPr>
        <p:spPr>
          <a:xfrm>
            <a:off x="462769" y="864003"/>
            <a:ext cx="8218487" cy="3563620"/>
          </a:xfrm>
        </p:spPr>
        <p:txBody>
          <a:bodyPr>
            <a:normAutofit/>
          </a:bodyPr>
          <a:lstStyle/>
          <a:p>
            <a:pPr marL="0" indent="0">
              <a:buNone/>
            </a:pPr>
            <a:r>
              <a:rPr lang="en-GB" dirty="0"/>
              <a:t>Responsible </a:t>
            </a:r>
            <a:r>
              <a:rPr lang="en-GB" dirty="0" smtClean="0"/>
              <a:t>for:</a:t>
            </a:r>
          </a:p>
          <a:p>
            <a:r>
              <a:rPr lang="en-GB" dirty="0" smtClean="0"/>
              <a:t>statutory </a:t>
            </a:r>
            <a:r>
              <a:rPr lang="en-GB" dirty="0"/>
              <a:t>and non-statutory </a:t>
            </a:r>
            <a:r>
              <a:rPr lang="en-GB" dirty="0" smtClean="0"/>
              <a:t>duties re </a:t>
            </a:r>
            <a:r>
              <a:rPr lang="en-GB" dirty="0"/>
              <a:t>improving outcomes and reducing inequalities for </a:t>
            </a:r>
            <a:r>
              <a:rPr lang="en-GB" dirty="0" smtClean="0"/>
              <a:t>children </a:t>
            </a:r>
            <a:r>
              <a:rPr lang="en-GB" dirty="0"/>
              <a:t>aged 0-</a:t>
            </a:r>
            <a:r>
              <a:rPr lang="en-GB" dirty="0" smtClean="0"/>
              <a:t>5 </a:t>
            </a:r>
          </a:p>
          <a:p>
            <a:r>
              <a:rPr lang="en-GB" dirty="0" smtClean="0"/>
              <a:t>building </a:t>
            </a:r>
            <a:r>
              <a:rPr lang="en-GB" dirty="0"/>
              <a:t>the quality and capacity of early years providers across the maintained, private, voluntary and independent </a:t>
            </a:r>
            <a:r>
              <a:rPr lang="en-GB" dirty="0" smtClean="0"/>
              <a:t>sector</a:t>
            </a:r>
          </a:p>
          <a:p>
            <a:r>
              <a:rPr lang="en-GB" dirty="0" smtClean="0"/>
              <a:t>creating </a:t>
            </a:r>
            <a:r>
              <a:rPr lang="en-GB" dirty="0"/>
              <a:t>the flexibility to provide a higher level of intervention for those children with the most complex needs </a:t>
            </a:r>
            <a:r>
              <a:rPr lang="en-GB" dirty="0" smtClean="0"/>
              <a:t>and </a:t>
            </a:r>
            <a:r>
              <a:rPr lang="en-GB" dirty="0"/>
              <a:t>commissioning more specialist </a:t>
            </a:r>
            <a:r>
              <a:rPr lang="en-GB" dirty="0" smtClean="0"/>
              <a:t>provision </a:t>
            </a:r>
          </a:p>
          <a:p>
            <a:r>
              <a:rPr lang="en-GB" dirty="0" smtClean="0"/>
              <a:t>supporting </a:t>
            </a:r>
            <a:r>
              <a:rPr lang="en-GB" dirty="0"/>
              <a:t>the development of the early years and childcare market to address gaps and support the sufficiency of high quality places.</a:t>
            </a:r>
          </a:p>
          <a:p>
            <a:endParaRPr lang="en-US" dirty="0"/>
          </a:p>
        </p:txBody>
      </p:sp>
    </p:spTree>
    <p:extLst>
      <p:ext uri="{BB962C8B-B14F-4D97-AF65-F5344CB8AC3E}">
        <p14:creationId xmlns:p14="http://schemas.microsoft.com/office/powerpoint/2010/main" val="32709777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8857" y="98771"/>
            <a:ext cx="8229600" cy="815631"/>
          </a:xfrm>
        </p:spPr>
        <p:txBody>
          <a:bodyPr>
            <a:normAutofit fontScale="90000"/>
          </a:bodyPr>
          <a:lstStyle/>
          <a:p>
            <a:pPr algn="ctr"/>
            <a:r>
              <a:rPr lang="en-GB" dirty="0" smtClean="0"/>
              <a:t>Ofsted Review of the Curriculum </a:t>
            </a:r>
            <a:r>
              <a:rPr lang="en-GB" sz="2700" dirty="0" smtClean="0"/>
              <a:t>January 2018    </a:t>
            </a:r>
            <a:r>
              <a:rPr lang="en-GB" sz="2800" i="1" dirty="0" smtClean="0"/>
              <a:t>continued</a:t>
            </a:r>
            <a:endParaRPr lang="en-GB" sz="2700" i="1" dirty="0"/>
          </a:p>
        </p:txBody>
      </p:sp>
      <p:sp>
        <p:nvSpPr>
          <p:cNvPr id="3" name="Text Placeholder 2"/>
          <p:cNvSpPr>
            <a:spLocks noGrp="1"/>
          </p:cNvSpPr>
          <p:nvPr>
            <p:ph type="body" sz="quarter" idx="13"/>
          </p:nvPr>
        </p:nvSpPr>
        <p:spPr>
          <a:xfrm>
            <a:off x="152414" y="1062647"/>
            <a:ext cx="8780585" cy="3018207"/>
          </a:xfrm>
        </p:spPr>
        <p:txBody>
          <a:bodyPr>
            <a:noAutofit/>
          </a:bodyPr>
          <a:lstStyle/>
          <a:p>
            <a:pPr marL="0" indent="0" defTabSz="914400" eaLnBrk="0" fontAlgn="base" hangingPunct="0">
              <a:spcBef>
                <a:spcPts val="600"/>
              </a:spcBef>
              <a:spcAft>
                <a:spcPts val="600"/>
              </a:spcAft>
              <a:buSzPct val="115000"/>
              <a:buNone/>
            </a:pPr>
            <a:r>
              <a:rPr lang="en-GB" b="1" dirty="0" smtClean="0"/>
              <a:t>‘</a:t>
            </a:r>
            <a:r>
              <a:rPr lang="en-GB" b="1" dirty="0"/>
              <a:t>Knowledge-based </a:t>
            </a:r>
            <a:r>
              <a:rPr lang="en-GB" b="1" dirty="0" smtClean="0"/>
              <a:t>enquiry</a:t>
            </a:r>
          </a:p>
          <a:p>
            <a:pPr marL="0" indent="0" defTabSz="914400" eaLnBrk="0" fontAlgn="base" hangingPunct="0">
              <a:spcBef>
                <a:spcPts val="600"/>
              </a:spcBef>
              <a:spcAft>
                <a:spcPts val="600"/>
              </a:spcAft>
              <a:buSzPct val="115000"/>
              <a:buNone/>
            </a:pPr>
            <a:r>
              <a:rPr lang="en-GB" kern="0" dirty="0" smtClean="0">
                <a:solidFill>
                  <a:srgbClr val="000000"/>
                </a:solidFill>
                <a:latin typeface="Arial"/>
                <a:ea typeface="Geneva" pitchFamily="-111" charset="-128"/>
                <a:cs typeface="Calibri" panose="020F0502020204030204" pitchFamily="34" charset="0"/>
              </a:rPr>
              <a:t>In </a:t>
            </a:r>
            <a:r>
              <a:rPr lang="en-GB" kern="0" dirty="0">
                <a:solidFill>
                  <a:srgbClr val="000000"/>
                </a:solidFill>
                <a:latin typeface="Arial"/>
                <a:ea typeface="Geneva" pitchFamily="-111" charset="-128"/>
                <a:cs typeface="Calibri" panose="020F0502020204030204" pitchFamily="34" charset="0"/>
              </a:rPr>
              <a:t>preparing for today, I went back to the stated aims of the </a:t>
            </a:r>
            <a:r>
              <a:rPr lang="en-GB" u="sng" kern="0" dirty="0">
                <a:solidFill>
                  <a:srgbClr val="000000"/>
                </a:solidFill>
                <a:latin typeface="Arial"/>
                <a:ea typeface="Geneva" pitchFamily="-111" charset="-128"/>
                <a:cs typeface="Calibri" panose="020F0502020204030204" pitchFamily="34" charset="0"/>
                <a:hlinkClick r:id="rId2"/>
              </a:rPr>
              <a:t>national curriculum for science</a:t>
            </a:r>
            <a:r>
              <a:rPr lang="en-GB" kern="0" dirty="0">
                <a:solidFill>
                  <a:srgbClr val="000000"/>
                </a:solidFill>
                <a:latin typeface="Arial"/>
                <a:ea typeface="Geneva" pitchFamily="-111" charset="-128"/>
                <a:cs typeface="Calibri" panose="020F0502020204030204" pitchFamily="34" charset="0"/>
              </a:rPr>
              <a:t>. I always find it surprising the number of people who haven’t read the national curriculum; I would highly recommend you do. The</a:t>
            </a:r>
            <a:r>
              <a:rPr lang="en-GB" b="1" kern="0" dirty="0">
                <a:solidFill>
                  <a:srgbClr val="000000"/>
                </a:solidFill>
                <a:latin typeface="Arial"/>
                <a:ea typeface="Geneva" pitchFamily="-111" charset="-128"/>
                <a:cs typeface="Calibri" panose="020F0502020204030204" pitchFamily="34" charset="0"/>
              </a:rPr>
              <a:t> aims </a:t>
            </a:r>
            <a:r>
              <a:rPr lang="en-GB" kern="0" dirty="0">
                <a:solidFill>
                  <a:srgbClr val="000000"/>
                </a:solidFill>
                <a:latin typeface="Arial"/>
                <a:ea typeface="Geneva" pitchFamily="-111" charset="-128"/>
                <a:cs typeface="Calibri" panose="020F0502020204030204" pitchFamily="34" charset="0"/>
              </a:rPr>
              <a:t>are</a:t>
            </a:r>
            <a:r>
              <a:rPr lang="en-GB" b="1" kern="0" dirty="0">
                <a:solidFill>
                  <a:srgbClr val="000000"/>
                </a:solidFill>
                <a:latin typeface="Arial"/>
                <a:ea typeface="Geneva" pitchFamily="-111" charset="-128"/>
                <a:cs typeface="Calibri" panose="020F0502020204030204" pitchFamily="34" charset="0"/>
              </a:rPr>
              <a:t> firstly </a:t>
            </a:r>
            <a:r>
              <a:rPr lang="en-GB" kern="0" dirty="0">
                <a:solidFill>
                  <a:srgbClr val="000000"/>
                </a:solidFill>
                <a:latin typeface="Arial"/>
                <a:ea typeface="Geneva" pitchFamily="-111" charset="-128"/>
                <a:cs typeface="Calibri" panose="020F0502020204030204" pitchFamily="34" charset="0"/>
              </a:rPr>
              <a:t>‘to ensure that all pupils develop scientific knowledge and conceptual understanding through the specific disciplines of biology, chemistry and physics’; </a:t>
            </a:r>
            <a:r>
              <a:rPr lang="en-GB" b="1" kern="0" dirty="0">
                <a:solidFill>
                  <a:srgbClr val="000000"/>
                </a:solidFill>
                <a:latin typeface="Arial"/>
                <a:ea typeface="Geneva" pitchFamily="-111" charset="-128"/>
                <a:cs typeface="Calibri" panose="020F0502020204030204" pitchFamily="34" charset="0"/>
              </a:rPr>
              <a:t>secondly</a:t>
            </a:r>
            <a:r>
              <a:rPr lang="en-GB" kern="0" dirty="0">
                <a:solidFill>
                  <a:srgbClr val="000000"/>
                </a:solidFill>
                <a:latin typeface="Arial"/>
                <a:ea typeface="Geneva" pitchFamily="-111" charset="-128"/>
                <a:cs typeface="Calibri" panose="020F0502020204030204" pitchFamily="34" charset="0"/>
              </a:rPr>
              <a:t> to ‘develop understanding of the nature, processes and methods of science through different types of science enquiries that help them to answer scientific questions about the world around them’, and</a:t>
            </a:r>
            <a:r>
              <a:rPr lang="en-GB" b="1" kern="0" dirty="0">
                <a:solidFill>
                  <a:srgbClr val="000000"/>
                </a:solidFill>
                <a:latin typeface="Arial"/>
                <a:ea typeface="Geneva" pitchFamily="-111" charset="-128"/>
                <a:cs typeface="Calibri" panose="020F0502020204030204" pitchFamily="34" charset="0"/>
              </a:rPr>
              <a:t> lastly </a:t>
            </a:r>
            <a:r>
              <a:rPr lang="en-GB" kern="0" dirty="0">
                <a:solidFill>
                  <a:srgbClr val="000000"/>
                </a:solidFill>
                <a:latin typeface="Arial"/>
                <a:ea typeface="Geneva" pitchFamily="-111" charset="-128"/>
                <a:cs typeface="Calibri" panose="020F0502020204030204" pitchFamily="34" charset="0"/>
              </a:rPr>
              <a:t>to ensure all pupils ‘are equipped with the scientific knowledge required to understand the uses and implications of science, today and for the future’.</a:t>
            </a:r>
            <a:endParaRPr lang="en-GB" kern="0" dirty="0">
              <a:solidFill>
                <a:srgbClr val="000000"/>
              </a:solidFill>
              <a:latin typeface="Arial"/>
              <a:ea typeface="Geneva" pitchFamily="-111" charset="-128"/>
              <a:cs typeface="+mn-cs"/>
            </a:endParaRPr>
          </a:p>
          <a:p>
            <a:endParaRPr lang="en-GB" dirty="0"/>
          </a:p>
        </p:txBody>
      </p:sp>
      <p:pic>
        <p:nvPicPr>
          <p:cNvPr id="5" name="Content Placeholder 4">
            <a:extLst>
              <a:ext uri="{FF2B5EF4-FFF2-40B4-BE49-F238E27FC236}">
                <a16:creationId xmlns:a16="http://schemas.microsoft.com/office/drawing/2014/main" xmlns="" id="{C5AFF559-9979-4342-B55F-F3D506FF45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t="19066" b="30179"/>
          <a:stretch/>
        </p:blipFill>
        <p:spPr>
          <a:xfrm>
            <a:off x="7375359" y="617943"/>
            <a:ext cx="1557626" cy="592927"/>
          </a:xfrm>
          <a:prstGeom prst="rect">
            <a:avLst/>
          </a:prstGeom>
        </p:spPr>
      </p:pic>
    </p:spTree>
    <p:extLst>
      <p:ext uri="{BB962C8B-B14F-4D97-AF65-F5344CB8AC3E}">
        <p14:creationId xmlns:p14="http://schemas.microsoft.com/office/powerpoint/2010/main" val="42718876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1500"/>
            <a:ext cx="8820472" cy="628650"/>
          </a:xfrm>
        </p:spPr>
        <p:txBody>
          <a:bodyPr>
            <a:noAutofit/>
          </a:bodyPr>
          <a:lstStyle/>
          <a:p>
            <a:r>
              <a:rPr lang="en-GB" sz="3200" dirty="0" smtClean="0"/>
              <a:t>REMINDER: 2018 Teacher </a:t>
            </a:r>
            <a:r>
              <a:rPr lang="en-GB" sz="3200" dirty="0"/>
              <a:t>assessment </a:t>
            </a:r>
            <a:r>
              <a:rPr lang="en-GB" sz="3200" dirty="0" smtClean="0"/>
              <a:t>frameworks: end </a:t>
            </a:r>
            <a:r>
              <a:rPr lang="en-GB" sz="3200" dirty="0"/>
              <a:t>of </a:t>
            </a:r>
            <a:r>
              <a:rPr lang="en-GB" sz="3200" dirty="0" smtClean="0"/>
              <a:t>KS1 and KS2 </a:t>
            </a:r>
            <a:endParaRPr lang="en-GB" sz="3200" dirty="0"/>
          </a:p>
        </p:txBody>
      </p:sp>
      <p:sp>
        <p:nvSpPr>
          <p:cNvPr id="3" name="Content Placeholder 2"/>
          <p:cNvSpPr>
            <a:spLocks noGrp="1"/>
          </p:cNvSpPr>
          <p:nvPr>
            <p:ph idx="1"/>
          </p:nvPr>
        </p:nvSpPr>
        <p:spPr>
          <a:xfrm>
            <a:off x="251520" y="1329612"/>
            <a:ext cx="8640960" cy="3257550"/>
          </a:xfrm>
        </p:spPr>
        <p:txBody>
          <a:bodyPr>
            <a:normAutofit lnSpcReduction="10000"/>
          </a:bodyPr>
          <a:lstStyle/>
          <a:p>
            <a:pPr marL="0" indent="0">
              <a:buNone/>
            </a:pPr>
            <a:endParaRPr lang="en-GB" sz="2400" b="1" dirty="0" smtClean="0">
              <a:latin typeface="Calibri" panose="020F0502020204030204" pitchFamily="34" charset="0"/>
              <a:cs typeface="Calibri" panose="020F0502020204030204" pitchFamily="34" charset="0"/>
            </a:endParaRPr>
          </a:p>
          <a:p>
            <a:pPr marL="0" indent="0">
              <a:buNone/>
            </a:pPr>
            <a:r>
              <a:rPr lang="en-GB" sz="2400" b="1" dirty="0" smtClean="0"/>
              <a:t>‘Guidance</a:t>
            </a:r>
            <a:endParaRPr lang="en-GB" sz="2400" b="1" dirty="0"/>
          </a:p>
          <a:p>
            <a:pPr marL="0" indent="0">
              <a:buNone/>
            </a:pPr>
            <a:r>
              <a:rPr lang="en-GB" sz="2400" dirty="0" smtClean="0"/>
              <a:t>When </a:t>
            </a:r>
            <a:r>
              <a:rPr lang="en-GB" sz="2400" dirty="0"/>
              <a:t>assessing science, there is no requirement to have evidence from the classroom that pupils have met statements relating to </a:t>
            </a:r>
            <a:r>
              <a:rPr lang="en-GB" sz="2400" b="1" dirty="0"/>
              <a:t>science content </a:t>
            </a:r>
            <a:r>
              <a:rPr lang="en-GB" sz="2400" dirty="0"/>
              <a:t>taught before the final year of the key stage</a:t>
            </a:r>
            <a:r>
              <a:rPr lang="en-GB" sz="2400" dirty="0" smtClean="0"/>
              <a:t>.’</a:t>
            </a:r>
          </a:p>
          <a:p>
            <a:pPr marL="0" indent="0">
              <a:buNone/>
            </a:pPr>
            <a:endParaRPr lang="en-GB" sz="2400" dirty="0"/>
          </a:p>
          <a:p>
            <a:pPr marL="0" indent="0">
              <a:buNone/>
            </a:pPr>
            <a:r>
              <a:rPr lang="en-GB" sz="2400" dirty="0" smtClean="0"/>
              <a:t>(Page 1 of KS1 and KS2 Assessment Frameworks)</a:t>
            </a:r>
          </a:p>
        </p:txBody>
      </p:sp>
    </p:spTree>
    <p:extLst>
      <p:ext uri="{BB962C8B-B14F-4D97-AF65-F5344CB8AC3E}">
        <p14:creationId xmlns:p14="http://schemas.microsoft.com/office/powerpoint/2010/main" val="100180176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hlinkClick r:id="rId2"/>
          </p:cNvPr>
          <p:cNvPicPr/>
          <p:nvPr/>
        </p:nvPicPr>
        <p:blipFill rotWithShape="1">
          <a:blip r:embed="rId3" cstate="print">
            <a:extLst>
              <a:ext uri="{28A0092B-C50C-407E-A947-70E740481C1C}">
                <a14:useLocalDpi xmlns:a14="http://schemas.microsoft.com/office/drawing/2010/main" val="0"/>
              </a:ext>
            </a:extLst>
          </a:blip>
          <a:srcRect l="34936" t="12258" r="33173" b="7069"/>
          <a:stretch/>
        </p:blipFill>
        <p:spPr bwMode="auto">
          <a:xfrm>
            <a:off x="7968343" y="442905"/>
            <a:ext cx="1027840" cy="1195894"/>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3" name="Rectangle 2"/>
          <p:cNvSpPr/>
          <p:nvPr/>
        </p:nvSpPr>
        <p:spPr>
          <a:xfrm>
            <a:off x="179512" y="87481"/>
            <a:ext cx="7776956" cy="1384995"/>
          </a:xfrm>
          <a:prstGeom prst="rect">
            <a:avLst/>
          </a:prstGeom>
        </p:spPr>
        <p:txBody>
          <a:bodyPr wrap="square">
            <a:spAutoFit/>
          </a:bodyPr>
          <a:lstStyle/>
          <a:p>
            <a:pPr defTabSz="914400" fontAlgn="base">
              <a:spcBef>
                <a:spcPct val="0"/>
              </a:spcBef>
              <a:spcAft>
                <a:spcPct val="0"/>
              </a:spcAft>
            </a:pPr>
            <a:r>
              <a:rPr lang="en-GB" sz="2800" b="1" dirty="0" smtClean="0">
                <a:solidFill>
                  <a:srgbClr val="2D2DB9">
                    <a:lumMod val="50000"/>
                  </a:srgbClr>
                </a:solidFill>
                <a:cs typeface="Calibri" panose="020F0502020204030204" pitchFamily="34" charset="0"/>
              </a:rPr>
              <a:t>Bold </a:t>
            </a:r>
            <a:r>
              <a:rPr lang="en-GB" sz="2800" b="1" dirty="0">
                <a:solidFill>
                  <a:srgbClr val="2D2DB9">
                    <a:lumMod val="50000"/>
                  </a:srgbClr>
                </a:solidFill>
                <a:cs typeface="Calibri" panose="020F0502020204030204" pitchFamily="34" charset="0"/>
              </a:rPr>
              <a:t>beginnings: The Reception curriculum in a sample of good and outstanding primary </a:t>
            </a:r>
            <a:r>
              <a:rPr lang="en-GB" sz="2800" b="1" dirty="0" smtClean="0">
                <a:solidFill>
                  <a:srgbClr val="2D2DB9">
                    <a:lumMod val="50000"/>
                  </a:srgbClr>
                </a:solidFill>
                <a:cs typeface="Calibri" panose="020F0502020204030204" pitchFamily="34" charset="0"/>
              </a:rPr>
              <a:t>schools (Ofsted, November 2017)</a:t>
            </a:r>
            <a:endParaRPr lang="en-GB" sz="2800" b="1" dirty="0">
              <a:solidFill>
                <a:srgbClr val="2D2DB9">
                  <a:lumMod val="50000"/>
                </a:srgbClr>
              </a:solidFill>
              <a:cs typeface="Calibri" panose="020F0502020204030204" pitchFamily="34" charset="0"/>
            </a:endParaRPr>
          </a:p>
        </p:txBody>
      </p:sp>
      <p:sp>
        <p:nvSpPr>
          <p:cNvPr id="4" name="Rectangle 3"/>
          <p:cNvSpPr/>
          <p:nvPr/>
        </p:nvSpPr>
        <p:spPr>
          <a:xfrm>
            <a:off x="179512" y="2386029"/>
            <a:ext cx="8804794" cy="2646878"/>
          </a:xfrm>
          <a:prstGeom prst="rect">
            <a:avLst/>
          </a:prstGeom>
        </p:spPr>
        <p:txBody>
          <a:bodyPr wrap="square">
            <a:spAutoFit/>
          </a:bodyPr>
          <a:lstStyle/>
          <a:p>
            <a:pPr defTabSz="914400" fontAlgn="base">
              <a:spcBef>
                <a:spcPct val="0"/>
              </a:spcBef>
              <a:spcAft>
                <a:spcPct val="0"/>
              </a:spcAft>
            </a:pPr>
            <a:r>
              <a:rPr lang="en-GB" sz="2000" dirty="0" smtClean="0">
                <a:solidFill>
                  <a:srgbClr val="000000"/>
                </a:solidFill>
                <a:cs typeface="Calibri" panose="020F0502020204030204" pitchFamily="34" charset="0"/>
              </a:rPr>
              <a:t>In </a:t>
            </a:r>
            <a:r>
              <a:rPr lang="en-GB" sz="2000" dirty="0">
                <a:solidFill>
                  <a:srgbClr val="000000"/>
                </a:solidFill>
                <a:cs typeface="Calibri" panose="020F0502020204030204" pitchFamily="34" charset="0"/>
              </a:rPr>
              <a:t>January 2017, Ofsted’s Chief Inspector </a:t>
            </a:r>
            <a:r>
              <a:rPr lang="en-GB" sz="2000" b="1" dirty="0">
                <a:solidFill>
                  <a:srgbClr val="800000"/>
                </a:solidFill>
                <a:cs typeface="Calibri" panose="020F0502020204030204" pitchFamily="34" charset="0"/>
              </a:rPr>
              <a:t>Amanda Spielman</a:t>
            </a:r>
            <a:r>
              <a:rPr lang="en-GB" sz="2000" dirty="0">
                <a:solidFill>
                  <a:srgbClr val="000000"/>
                </a:solidFill>
                <a:cs typeface="Calibri" panose="020F0502020204030204" pitchFamily="34" charset="0"/>
              </a:rPr>
              <a:t> commissioned an Ofsted-wide review of the curriculum.  Its aim was to provide fresh insight into leaders’ curriculum intentions, how these are implemented and the impact on outcomes for pupils.</a:t>
            </a:r>
          </a:p>
          <a:p>
            <a:pPr defTabSz="914400" fontAlgn="base">
              <a:spcBef>
                <a:spcPct val="0"/>
              </a:spcBef>
              <a:spcAft>
                <a:spcPct val="0"/>
              </a:spcAft>
            </a:pPr>
            <a:endParaRPr lang="en-GB" sz="600" dirty="0">
              <a:solidFill>
                <a:srgbClr val="000000"/>
              </a:solidFill>
              <a:cs typeface="Calibri" panose="020F0502020204030204" pitchFamily="34" charset="0"/>
            </a:endParaRPr>
          </a:p>
          <a:p>
            <a:pPr defTabSz="914400" fontAlgn="base">
              <a:spcBef>
                <a:spcPct val="0"/>
              </a:spcBef>
              <a:spcAft>
                <a:spcPct val="0"/>
              </a:spcAft>
            </a:pPr>
            <a:r>
              <a:rPr lang="en-GB" sz="2000" dirty="0">
                <a:solidFill>
                  <a:srgbClr val="000000"/>
                </a:solidFill>
                <a:cs typeface="Calibri" panose="020F0502020204030204" pitchFamily="34" charset="0"/>
              </a:rPr>
              <a:t>During the summer term 2017, inspectors visited successful primary schools in which children achieved </a:t>
            </a:r>
            <a:r>
              <a:rPr lang="en-GB" sz="2000" dirty="0" smtClean="0">
                <a:solidFill>
                  <a:srgbClr val="000000"/>
                </a:solidFill>
                <a:cs typeface="Calibri" panose="020F0502020204030204" pitchFamily="34" charset="0"/>
              </a:rPr>
              <a:t>well.  This </a:t>
            </a:r>
            <a:r>
              <a:rPr lang="en-GB" sz="2000" dirty="0">
                <a:solidFill>
                  <a:srgbClr val="000000"/>
                </a:solidFill>
                <a:cs typeface="Calibri" panose="020F0502020204030204" pitchFamily="34" charset="0"/>
              </a:rPr>
              <a:t>report examines the provision in their Reception Year and how well it was preparing 4 and </a:t>
            </a:r>
            <a:r>
              <a:rPr lang="en-GB" sz="2000" dirty="0" smtClean="0">
                <a:solidFill>
                  <a:srgbClr val="000000"/>
                </a:solidFill>
                <a:cs typeface="Calibri" panose="020F0502020204030204" pitchFamily="34" charset="0"/>
              </a:rPr>
              <a:t>5-year-olds </a:t>
            </a:r>
            <a:r>
              <a:rPr lang="en-GB" sz="2000" dirty="0">
                <a:solidFill>
                  <a:srgbClr val="000000"/>
                </a:solidFill>
                <a:cs typeface="Calibri" panose="020F0502020204030204" pitchFamily="34" charset="0"/>
              </a:rPr>
              <a:t>for their years of schooling and life ahead</a:t>
            </a:r>
            <a:r>
              <a:rPr lang="en-GB" sz="2000" dirty="0" smtClean="0">
                <a:solidFill>
                  <a:srgbClr val="000000"/>
                </a:solidFill>
                <a:cs typeface="Calibri" panose="020F0502020204030204" pitchFamily="34" charset="0"/>
              </a:rPr>
              <a:t>.’</a:t>
            </a:r>
            <a:endParaRPr lang="en-GB" sz="2000" dirty="0">
              <a:solidFill>
                <a:srgbClr val="000000"/>
              </a:solidFill>
              <a:cs typeface="Calibri" panose="020F0502020204030204" pitchFamily="34" charset="0"/>
            </a:endParaRPr>
          </a:p>
        </p:txBody>
      </p:sp>
      <p:sp>
        <p:nvSpPr>
          <p:cNvPr id="5" name="Rectangle 4"/>
          <p:cNvSpPr/>
          <p:nvPr/>
        </p:nvSpPr>
        <p:spPr>
          <a:xfrm>
            <a:off x="179512" y="1383121"/>
            <a:ext cx="7634452" cy="1015663"/>
          </a:xfrm>
          <a:prstGeom prst="rect">
            <a:avLst/>
          </a:prstGeom>
        </p:spPr>
        <p:txBody>
          <a:bodyPr wrap="square">
            <a:spAutoFit/>
          </a:bodyPr>
          <a:lstStyle/>
          <a:p>
            <a:pPr defTabSz="914400" fontAlgn="base">
              <a:spcBef>
                <a:spcPct val="0"/>
              </a:spcBef>
              <a:spcAft>
                <a:spcPct val="0"/>
              </a:spcAft>
            </a:pPr>
            <a:r>
              <a:rPr lang="en-GB" sz="2000" b="1" i="1" dirty="0">
                <a:solidFill>
                  <a:srgbClr val="000000"/>
                </a:solidFill>
                <a:cs typeface="Calibri" panose="020F0502020204030204" pitchFamily="34" charset="0"/>
              </a:rPr>
              <a:t>This report looks at the Reception curriculum in successful schools and how well it prepared 4 and 5-year-olds for the rest of their education and beyond</a:t>
            </a:r>
            <a:r>
              <a:rPr lang="en-GB" sz="2000" b="1" i="1" dirty="0" smtClean="0">
                <a:solidFill>
                  <a:srgbClr val="000000"/>
                </a:solidFill>
                <a:cs typeface="Calibri" panose="020F0502020204030204" pitchFamily="34" charset="0"/>
              </a:rPr>
              <a:t>.</a:t>
            </a:r>
            <a:endParaRPr lang="en-GB" sz="2000" dirty="0">
              <a:solidFill>
                <a:srgbClr val="000000"/>
              </a:solidFill>
              <a:cs typeface="Calibri" panose="020F0502020204030204" pitchFamily="34" charset="0"/>
            </a:endParaRPr>
          </a:p>
        </p:txBody>
      </p:sp>
    </p:spTree>
    <p:extLst>
      <p:ext uri="{BB962C8B-B14F-4D97-AF65-F5344CB8AC3E}">
        <p14:creationId xmlns:p14="http://schemas.microsoft.com/office/powerpoint/2010/main" val="3166755015"/>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16708"/>
            <a:ext cx="8956430" cy="1108708"/>
          </a:xfrm>
        </p:spPr>
        <p:txBody>
          <a:bodyPr>
            <a:normAutofit fontScale="90000"/>
          </a:bodyPr>
          <a:lstStyle/>
          <a:p>
            <a:pPr lvl="0" defTabSz="914400" fontAlgn="base">
              <a:spcAft>
                <a:spcPct val="0"/>
              </a:spcAft>
            </a:pPr>
            <a:r>
              <a:rPr lang="en-GB" sz="2800" dirty="0" smtClean="0">
                <a:solidFill>
                  <a:srgbClr val="2D2DB9">
                    <a:lumMod val="50000"/>
                  </a:srgbClr>
                </a:solidFill>
                <a:latin typeface="Arial"/>
                <a:ea typeface="+mn-ea"/>
                <a:cs typeface="Calibri" panose="020F0502020204030204" pitchFamily="34" charset="0"/>
              </a:rPr>
              <a:t/>
            </a:r>
            <a:br>
              <a:rPr lang="en-GB" sz="2800" dirty="0" smtClean="0">
                <a:solidFill>
                  <a:srgbClr val="2D2DB9">
                    <a:lumMod val="50000"/>
                  </a:srgbClr>
                </a:solidFill>
                <a:latin typeface="Arial"/>
                <a:ea typeface="+mn-ea"/>
                <a:cs typeface="Calibri" panose="020F0502020204030204" pitchFamily="34" charset="0"/>
              </a:rPr>
            </a:br>
            <a:r>
              <a:rPr lang="en-GB" sz="2800" dirty="0" smtClean="0">
                <a:solidFill>
                  <a:srgbClr val="2D2DB9">
                    <a:lumMod val="50000"/>
                  </a:srgbClr>
                </a:solidFill>
                <a:latin typeface="Arial"/>
                <a:ea typeface="+mn-ea"/>
                <a:cs typeface="Calibri" panose="020F0502020204030204" pitchFamily="34" charset="0"/>
              </a:rPr>
              <a:t/>
            </a:r>
            <a:br>
              <a:rPr lang="en-GB" sz="2800" dirty="0" smtClean="0">
                <a:solidFill>
                  <a:srgbClr val="2D2DB9">
                    <a:lumMod val="50000"/>
                  </a:srgbClr>
                </a:solidFill>
                <a:latin typeface="Arial"/>
                <a:ea typeface="+mn-ea"/>
                <a:cs typeface="Calibri" panose="020F0502020204030204" pitchFamily="34" charset="0"/>
              </a:rPr>
            </a:br>
            <a:r>
              <a:rPr lang="en-GB" sz="2800" dirty="0" smtClean="0">
                <a:solidFill>
                  <a:srgbClr val="2D2DB9">
                    <a:lumMod val="50000"/>
                  </a:srgbClr>
                </a:solidFill>
                <a:latin typeface="Arial"/>
                <a:ea typeface="+mn-ea"/>
                <a:cs typeface="Calibri" panose="020F0502020204030204" pitchFamily="34" charset="0"/>
              </a:rPr>
              <a:t>Bold </a:t>
            </a:r>
            <a:r>
              <a:rPr lang="en-GB" sz="2800" dirty="0">
                <a:solidFill>
                  <a:srgbClr val="2D2DB9">
                    <a:lumMod val="50000"/>
                  </a:srgbClr>
                </a:solidFill>
                <a:latin typeface="Arial"/>
                <a:ea typeface="+mn-ea"/>
                <a:cs typeface="Calibri" panose="020F0502020204030204" pitchFamily="34" charset="0"/>
              </a:rPr>
              <a:t>beginnings: The Reception curriculum in a sample of good and outstanding primary schools </a:t>
            </a:r>
            <a:r>
              <a:rPr lang="en-GB" sz="2800" dirty="0" smtClean="0">
                <a:solidFill>
                  <a:srgbClr val="2D2DB9">
                    <a:lumMod val="50000"/>
                  </a:srgbClr>
                </a:solidFill>
                <a:latin typeface="Arial"/>
                <a:ea typeface="+mn-ea"/>
                <a:cs typeface="Calibri" panose="020F0502020204030204" pitchFamily="34" charset="0"/>
              </a:rPr>
              <a:t/>
            </a:r>
            <a:br>
              <a:rPr lang="en-GB" sz="2800" dirty="0" smtClean="0">
                <a:solidFill>
                  <a:srgbClr val="2D2DB9">
                    <a:lumMod val="50000"/>
                  </a:srgbClr>
                </a:solidFill>
                <a:latin typeface="Arial"/>
                <a:ea typeface="+mn-ea"/>
                <a:cs typeface="Calibri" panose="020F0502020204030204" pitchFamily="34" charset="0"/>
              </a:rPr>
            </a:br>
            <a:r>
              <a:rPr lang="en-GB" sz="2200" dirty="0" smtClean="0">
                <a:solidFill>
                  <a:srgbClr val="2D2DB9">
                    <a:lumMod val="50000"/>
                  </a:srgbClr>
                </a:solidFill>
                <a:latin typeface="Arial"/>
                <a:ea typeface="+mn-ea"/>
                <a:cs typeface="Calibri" panose="020F0502020204030204" pitchFamily="34" charset="0"/>
              </a:rPr>
              <a:t>(</a:t>
            </a:r>
            <a:r>
              <a:rPr lang="en-GB" sz="2200" dirty="0">
                <a:solidFill>
                  <a:srgbClr val="2D2DB9">
                    <a:lumMod val="50000"/>
                  </a:srgbClr>
                </a:solidFill>
                <a:latin typeface="Arial"/>
                <a:ea typeface="+mn-ea"/>
                <a:cs typeface="Calibri" panose="020F0502020204030204" pitchFamily="34" charset="0"/>
              </a:rPr>
              <a:t>Ofsted, November 2017)</a:t>
            </a:r>
            <a:r>
              <a:rPr lang="en-GB" sz="2800" dirty="0">
                <a:solidFill>
                  <a:srgbClr val="2D2DB9">
                    <a:lumMod val="50000"/>
                  </a:srgbClr>
                </a:solidFill>
                <a:latin typeface="Arial"/>
                <a:ea typeface="+mn-ea"/>
                <a:cs typeface="Calibri" panose="020F0502020204030204" pitchFamily="34" charset="0"/>
              </a:rPr>
              <a:t/>
            </a:r>
            <a:br>
              <a:rPr lang="en-GB" sz="2800" dirty="0">
                <a:solidFill>
                  <a:srgbClr val="2D2DB9">
                    <a:lumMod val="50000"/>
                  </a:srgbClr>
                </a:solidFill>
                <a:latin typeface="Arial"/>
                <a:ea typeface="+mn-ea"/>
                <a:cs typeface="Calibri" panose="020F0502020204030204" pitchFamily="34" charset="0"/>
              </a:rPr>
            </a:br>
            <a:endParaRPr lang="en-GB" dirty="0"/>
          </a:p>
        </p:txBody>
      </p:sp>
      <p:sp>
        <p:nvSpPr>
          <p:cNvPr id="3" name="Text Placeholder 2"/>
          <p:cNvSpPr>
            <a:spLocks noGrp="1"/>
          </p:cNvSpPr>
          <p:nvPr>
            <p:ph type="body" sz="quarter" idx="13"/>
          </p:nvPr>
        </p:nvSpPr>
        <p:spPr>
          <a:xfrm>
            <a:off x="199292" y="2675992"/>
            <a:ext cx="8862646" cy="2467508"/>
          </a:xfrm>
        </p:spPr>
        <p:txBody>
          <a:bodyPr>
            <a:noAutofit/>
          </a:bodyPr>
          <a:lstStyle/>
          <a:p>
            <a:pPr marL="0" indent="0">
              <a:spcAft>
                <a:spcPts val="600"/>
              </a:spcAft>
              <a:buNone/>
            </a:pPr>
            <a:r>
              <a:rPr lang="en-GB" sz="2400" b="1" dirty="0" smtClean="0"/>
              <a:t>Bold </a:t>
            </a:r>
            <a:r>
              <a:rPr lang="en-GB" sz="2400" b="1" dirty="0"/>
              <a:t>Beginnings</a:t>
            </a:r>
            <a:r>
              <a:rPr lang="en-GB" sz="2400" dirty="0"/>
              <a:t> should be seen as part of a suite of complementary reports including:</a:t>
            </a:r>
          </a:p>
          <a:p>
            <a:pPr lvl="0">
              <a:spcBef>
                <a:spcPts val="600"/>
              </a:spcBef>
              <a:spcAft>
                <a:spcPts val="600"/>
              </a:spcAft>
            </a:pPr>
            <a:r>
              <a:rPr lang="en-GB" u="sng" dirty="0">
                <a:hlinkClick r:id="rId3"/>
              </a:rPr>
              <a:t>Are You Ready: Good practice in school readiness</a:t>
            </a:r>
            <a:r>
              <a:rPr lang="en-GB" dirty="0"/>
              <a:t> (Ofsted, April 2014);</a:t>
            </a:r>
          </a:p>
          <a:p>
            <a:pPr>
              <a:spcBef>
                <a:spcPts val="600"/>
              </a:spcBef>
              <a:spcAft>
                <a:spcPts val="600"/>
              </a:spcAft>
            </a:pPr>
            <a:r>
              <a:rPr lang="en-GB" dirty="0" smtClean="0"/>
              <a:t>‘</a:t>
            </a:r>
            <a:r>
              <a:rPr lang="en-GB" u="sng" dirty="0" smtClean="0">
                <a:hlinkClick r:id="rId4"/>
              </a:rPr>
              <a:t>Teaching </a:t>
            </a:r>
            <a:r>
              <a:rPr lang="en-GB" u="sng" dirty="0">
                <a:hlinkClick r:id="rId4"/>
              </a:rPr>
              <a:t>and play in the early years: a balancing act</a:t>
            </a:r>
            <a:r>
              <a:rPr lang="en-GB" dirty="0"/>
              <a:t> (Ofsted, July 2015);</a:t>
            </a:r>
          </a:p>
          <a:p>
            <a:pPr>
              <a:spcBef>
                <a:spcPts val="600"/>
              </a:spcBef>
              <a:spcAft>
                <a:spcPts val="600"/>
              </a:spcAft>
            </a:pPr>
            <a:r>
              <a:rPr lang="en-GB" dirty="0" smtClean="0"/>
              <a:t>‘</a:t>
            </a:r>
            <a:r>
              <a:rPr lang="en-GB" u="sng" dirty="0" smtClean="0">
                <a:hlinkClick r:id="rId5"/>
              </a:rPr>
              <a:t>Unknown </a:t>
            </a:r>
            <a:r>
              <a:rPr lang="en-GB" u="sng" dirty="0">
                <a:hlinkClick r:id="rId5"/>
              </a:rPr>
              <a:t>children: destined for disadvantage?</a:t>
            </a:r>
            <a:r>
              <a:rPr lang="en-GB" dirty="0"/>
              <a:t> (Ofsted, July 2016)</a:t>
            </a:r>
          </a:p>
          <a:p>
            <a:endParaRPr lang="en-GB" dirty="0"/>
          </a:p>
        </p:txBody>
      </p:sp>
      <p:sp>
        <p:nvSpPr>
          <p:cNvPr id="4" name="Text Placeholder 3"/>
          <p:cNvSpPr>
            <a:spLocks noGrp="1"/>
          </p:cNvSpPr>
          <p:nvPr>
            <p:ph type="body" sz="quarter" idx="14"/>
          </p:nvPr>
        </p:nvSpPr>
        <p:spPr>
          <a:xfrm>
            <a:off x="193430" y="1962638"/>
            <a:ext cx="8757139" cy="713354"/>
          </a:xfrm>
          <a:ln>
            <a:solidFill>
              <a:schemeClr val="tx2"/>
            </a:solidFill>
          </a:ln>
        </p:spPr>
        <p:txBody>
          <a:bodyPr>
            <a:noAutofit/>
          </a:bodyPr>
          <a:lstStyle/>
          <a:p>
            <a:r>
              <a:rPr lang="en-GB" u="sng" dirty="0">
                <a:hlinkClick r:id="rId6"/>
              </a:rPr>
              <a:t>Summary</a:t>
            </a:r>
            <a:r>
              <a:rPr lang="en-GB" u="sng" dirty="0"/>
              <a:t> of key points from a meeting between Early Education, TACTYC and Gill Jones and Lee </a:t>
            </a:r>
            <a:r>
              <a:rPr lang="en-GB" u="sng" dirty="0" err="1"/>
              <a:t>Owston</a:t>
            </a:r>
            <a:r>
              <a:rPr lang="en-GB" u="sng" dirty="0"/>
              <a:t> of Ofsted, 13 December 2017</a:t>
            </a:r>
            <a:endParaRPr lang="en-GB" dirty="0"/>
          </a:p>
          <a:p>
            <a:endParaRPr lang="en-GB"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692" y="534466"/>
            <a:ext cx="1441939" cy="1323930"/>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412911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GB" dirty="0" smtClean="0"/>
              <a:t>EYFS Update</a:t>
            </a:r>
            <a:endParaRPr lang="en-GB" dirty="0"/>
          </a:p>
        </p:txBody>
      </p:sp>
    </p:spTree>
    <p:extLst>
      <p:ext uri="{BB962C8B-B14F-4D97-AF65-F5344CB8AC3E}">
        <p14:creationId xmlns:p14="http://schemas.microsoft.com/office/powerpoint/2010/main" val="23718730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2769" y="766120"/>
            <a:ext cx="8218487" cy="3661502"/>
          </a:xfrm>
        </p:spPr>
        <p:txBody>
          <a:bodyPr/>
          <a:lstStyle/>
          <a:p>
            <a:r>
              <a:rPr lang="en-GB" sz="3200" dirty="0"/>
              <a:t>Key updates from new Early Years Foundation Stage Profile Handbook 2018</a:t>
            </a:r>
          </a:p>
          <a:p>
            <a:r>
              <a:rPr lang="en-GB" sz="3200" dirty="0"/>
              <a:t>Preparation for LA moderation visit</a:t>
            </a:r>
          </a:p>
          <a:p>
            <a:r>
              <a:rPr lang="en-GB" sz="3200" dirty="0" smtClean="0"/>
              <a:t>Governor </a:t>
            </a:r>
            <a:r>
              <a:rPr lang="en-GB" sz="3200" dirty="0"/>
              <a:t>run </a:t>
            </a:r>
            <a:r>
              <a:rPr lang="en-GB" sz="3200" dirty="0" smtClean="0"/>
              <a:t>pre-school </a:t>
            </a:r>
            <a:r>
              <a:rPr lang="en-GB" sz="3200" dirty="0"/>
              <a:t>settings</a:t>
            </a:r>
          </a:p>
          <a:p>
            <a:endParaRPr lang="en-GB" dirty="0"/>
          </a:p>
        </p:txBody>
      </p:sp>
    </p:spTree>
    <p:extLst>
      <p:ext uri="{BB962C8B-B14F-4D97-AF65-F5344CB8AC3E}">
        <p14:creationId xmlns:p14="http://schemas.microsoft.com/office/powerpoint/2010/main" val="13569963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b="0" dirty="0">
                <a:solidFill>
                  <a:srgbClr val="002060"/>
                </a:solidFill>
              </a:rPr>
              <a:t>Evidence for the Profile</a:t>
            </a:r>
          </a:p>
        </p:txBody>
      </p:sp>
      <p:sp>
        <p:nvSpPr>
          <p:cNvPr id="3" name="Text Placeholder 2"/>
          <p:cNvSpPr>
            <a:spLocks noGrp="1"/>
          </p:cNvSpPr>
          <p:nvPr>
            <p:ph type="body" sz="quarter" idx="13"/>
          </p:nvPr>
        </p:nvSpPr>
        <p:spPr>
          <a:xfrm>
            <a:off x="457214" y="881220"/>
            <a:ext cx="8218487" cy="3575452"/>
          </a:xfrm>
        </p:spPr>
        <p:txBody>
          <a:bodyPr>
            <a:normAutofit fontScale="70000" lnSpcReduction="20000"/>
          </a:bodyPr>
          <a:lstStyle/>
          <a:p>
            <a:r>
              <a:rPr lang="en-GB" sz="3400" dirty="0"/>
              <a:t>There is no requirement that evidence should be formally recorded or documented. Practitioners should keep paperwork to the minimum  needed  to illustrate, support and recall their  knowledge of the child’s attainment.</a:t>
            </a:r>
          </a:p>
          <a:p>
            <a:pPr marL="0" indent="0">
              <a:buNone/>
            </a:pPr>
            <a:endParaRPr lang="en-GB" sz="3400" dirty="0"/>
          </a:p>
          <a:p>
            <a:r>
              <a:rPr lang="en-GB" sz="3400" dirty="0"/>
              <a:t>A setting’s assessment policy should outline when it is necessary to record evidence. In developing their policies, settings should consider how to minimise practitioner workload so that practitioners can focus their efforts on teaching. </a:t>
            </a:r>
          </a:p>
          <a:p>
            <a:endParaRPr lang="en-GB" dirty="0"/>
          </a:p>
        </p:txBody>
      </p:sp>
    </p:spTree>
    <p:extLst>
      <p:ext uri="{BB962C8B-B14F-4D97-AF65-F5344CB8AC3E}">
        <p14:creationId xmlns:p14="http://schemas.microsoft.com/office/powerpoint/2010/main" val="10282474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62769" y="650796"/>
            <a:ext cx="8218487" cy="3776831"/>
          </a:xfrm>
        </p:spPr>
        <p:txBody>
          <a:bodyPr>
            <a:normAutofit fontScale="92500"/>
          </a:bodyPr>
          <a:lstStyle/>
          <a:p>
            <a:r>
              <a:rPr lang="en-GB" sz="2400" dirty="0"/>
              <a:t>Practitioners will build up a significant professional knowledge of each child. This professional judgement will be used to make a rounded judgement of the development of pupils against the ELGs. There is, therefore, no requirement for extensive evidence against each of the ELGs. The judgement of professionals should be trusted, freeing teachers to spend more time teaching and less time gathering and collecting </a:t>
            </a:r>
            <a:r>
              <a:rPr lang="en-GB" sz="2400" dirty="0" smtClean="0"/>
              <a:t>evidence.</a:t>
            </a:r>
            <a:endParaRPr lang="en-GB" sz="2400" dirty="0"/>
          </a:p>
          <a:p>
            <a:endParaRPr lang="en-GB" sz="3600" dirty="0"/>
          </a:p>
          <a:p>
            <a:pPr marL="0" indent="0" algn="r">
              <a:buNone/>
            </a:pPr>
            <a:r>
              <a:rPr lang="en-GB" dirty="0"/>
              <a:t>P.27 2018 EYFSP Handbook</a:t>
            </a:r>
          </a:p>
          <a:p>
            <a:endParaRPr lang="en-GB" dirty="0"/>
          </a:p>
        </p:txBody>
      </p:sp>
    </p:spTree>
    <p:extLst>
      <p:ext uri="{BB962C8B-B14F-4D97-AF65-F5344CB8AC3E}">
        <p14:creationId xmlns:p14="http://schemas.microsoft.com/office/powerpoint/2010/main" val="8027992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62769" y="930883"/>
            <a:ext cx="8218487" cy="3496745"/>
          </a:xfrm>
        </p:spPr>
        <p:txBody>
          <a:bodyPr>
            <a:normAutofit/>
          </a:bodyPr>
          <a:lstStyle/>
          <a:p>
            <a:r>
              <a:rPr lang="en-GB" sz="2400" dirty="0"/>
              <a:t>When evidence does need to be recorded, this should follow the principles and recommendations outlined in the independent report: Eliminating unnecessary workload associated with data </a:t>
            </a:r>
            <a:r>
              <a:rPr lang="en-GB" sz="2400" dirty="0" smtClean="0"/>
              <a:t>management. </a:t>
            </a:r>
            <a:endParaRPr lang="en-GB" sz="2400" dirty="0"/>
          </a:p>
          <a:p>
            <a:endParaRPr lang="en-GB" dirty="0"/>
          </a:p>
          <a:p>
            <a:pPr marL="0" indent="0" algn="r">
              <a:buNone/>
            </a:pPr>
            <a:r>
              <a:rPr lang="en-GB" dirty="0"/>
              <a:t>                                               p.16  2018 EYFSP Handbook</a:t>
            </a:r>
          </a:p>
          <a:p>
            <a:endParaRPr lang="en-GB" dirty="0"/>
          </a:p>
        </p:txBody>
      </p:sp>
    </p:spTree>
    <p:extLst>
      <p:ext uri="{BB962C8B-B14F-4D97-AF65-F5344CB8AC3E}">
        <p14:creationId xmlns:p14="http://schemas.microsoft.com/office/powerpoint/2010/main" val="28567001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b="0" dirty="0" smtClean="0">
                <a:solidFill>
                  <a:srgbClr val="002060"/>
                </a:solidFill>
              </a:rPr>
              <a:t>EYFS Profile Training</a:t>
            </a:r>
            <a:endParaRPr lang="en-GB" b="0" dirty="0">
              <a:solidFill>
                <a:srgbClr val="002060"/>
              </a:solidFill>
            </a:endParaRPr>
          </a:p>
        </p:txBody>
      </p:sp>
      <p:sp>
        <p:nvSpPr>
          <p:cNvPr id="3" name="Text Placeholder 2"/>
          <p:cNvSpPr>
            <a:spLocks noGrp="1"/>
          </p:cNvSpPr>
          <p:nvPr>
            <p:ph type="body" sz="quarter" idx="13"/>
          </p:nvPr>
        </p:nvSpPr>
        <p:spPr>
          <a:xfrm>
            <a:off x="462769" y="1054450"/>
            <a:ext cx="8218487" cy="3373177"/>
          </a:xfrm>
        </p:spPr>
        <p:txBody>
          <a:bodyPr/>
          <a:lstStyle/>
          <a:p>
            <a:r>
              <a:rPr lang="en-GB" sz="2400" dirty="0"/>
              <a:t>It is recommended that practitioners responsible for the completion of the EYFS profile attend LA training.      </a:t>
            </a:r>
            <a:r>
              <a:rPr lang="en-GB" sz="2400" dirty="0" smtClean="0"/>
              <a:t>                                       </a:t>
            </a:r>
          </a:p>
          <a:p>
            <a:pPr marL="0" indent="0">
              <a:buNone/>
            </a:pPr>
            <a:r>
              <a:rPr lang="en-GB" sz="2400" dirty="0" smtClean="0"/>
              <a:t>                                               </a:t>
            </a:r>
            <a:r>
              <a:rPr lang="en-GB" dirty="0" smtClean="0"/>
              <a:t>P.34 </a:t>
            </a:r>
            <a:r>
              <a:rPr lang="en-GB" dirty="0"/>
              <a:t>2018 EYFSP </a:t>
            </a:r>
            <a:r>
              <a:rPr lang="en-GB" dirty="0" smtClean="0"/>
              <a:t>Handbook</a:t>
            </a:r>
          </a:p>
          <a:p>
            <a:pPr marL="0" indent="0">
              <a:buNone/>
            </a:pPr>
            <a:endParaRPr lang="en-GB" dirty="0"/>
          </a:p>
          <a:p>
            <a:r>
              <a:rPr lang="en-GB" sz="2400" dirty="0"/>
              <a:t>All practitioners responsible for the completion of the EYFS profile who are not receiving a moderation visit should take part in training.                                 </a:t>
            </a:r>
            <a:endParaRPr lang="en-GB" sz="2400" dirty="0" smtClean="0"/>
          </a:p>
          <a:p>
            <a:pPr marL="0" indent="0">
              <a:buNone/>
            </a:pPr>
            <a:r>
              <a:rPr lang="en-GB" sz="2400" dirty="0"/>
              <a:t> </a:t>
            </a:r>
            <a:r>
              <a:rPr lang="en-GB" sz="2400" dirty="0" smtClean="0"/>
              <a:t>                                              </a:t>
            </a:r>
            <a:r>
              <a:rPr lang="en-GB" dirty="0" smtClean="0"/>
              <a:t>P.44 </a:t>
            </a:r>
            <a:r>
              <a:rPr lang="en-GB" dirty="0"/>
              <a:t>2018 EYFSP Handbook</a:t>
            </a:r>
          </a:p>
          <a:p>
            <a:endParaRPr lang="en-GB" dirty="0"/>
          </a:p>
        </p:txBody>
      </p:sp>
    </p:spTree>
    <p:extLst>
      <p:ext uri="{BB962C8B-B14F-4D97-AF65-F5344CB8AC3E}">
        <p14:creationId xmlns:p14="http://schemas.microsoft.com/office/powerpoint/2010/main" val="1474537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76200"/>
            <a:ext cx="6743700" cy="4991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10278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b="0" dirty="0">
                <a:solidFill>
                  <a:srgbClr val="002060"/>
                </a:solidFill>
              </a:rPr>
              <a:t>External Moderation visits:</a:t>
            </a:r>
          </a:p>
        </p:txBody>
      </p:sp>
      <p:sp>
        <p:nvSpPr>
          <p:cNvPr id="3" name="Text Placeholder 2"/>
          <p:cNvSpPr>
            <a:spLocks noGrp="1"/>
          </p:cNvSpPr>
          <p:nvPr>
            <p:ph type="body" sz="quarter" idx="13"/>
          </p:nvPr>
        </p:nvSpPr>
        <p:spPr>
          <a:xfrm>
            <a:off x="462769" y="963834"/>
            <a:ext cx="8218487" cy="3463793"/>
          </a:xfrm>
        </p:spPr>
        <p:txBody>
          <a:bodyPr>
            <a:normAutofit/>
          </a:bodyPr>
          <a:lstStyle/>
          <a:p>
            <a:pPr marL="0" indent="0">
              <a:buNone/>
            </a:pPr>
            <a:r>
              <a:rPr lang="en-GB" sz="2400" dirty="0"/>
              <a:t>LA external moderators must provide the setting </a:t>
            </a:r>
            <a:r>
              <a:rPr lang="en-GB" sz="2400" dirty="0" smtClean="0"/>
              <a:t>with: </a:t>
            </a:r>
            <a:endParaRPr lang="en-GB" sz="2400" dirty="0"/>
          </a:p>
          <a:p>
            <a:r>
              <a:rPr lang="en-GB" sz="2400" dirty="0"/>
              <a:t>the agreed, validated judgements for all moderated children </a:t>
            </a:r>
          </a:p>
          <a:p>
            <a:r>
              <a:rPr lang="en-GB" sz="2400" dirty="0"/>
              <a:t>any concerns that require further action by the setting or LA </a:t>
            </a:r>
          </a:p>
          <a:p>
            <a:pPr marL="0" indent="0">
              <a:buNone/>
            </a:pPr>
            <a:r>
              <a:rPr lang="en-GB" sz="2400" dirty="0"/>
              <a:t>The record must be signed by the headteacher (or representative) and LA external moderator(s). </a:t>
            </a:r>
          </a:p>
          <a:p>
            <a:pPr marL="0" indent="0" algn="r">
              <a:buNone/>
            </a:pPr>
            <a:r>
              <a:rPr lang="en-GB" dirty="0"/>
              <a:t>p.42 2018 EYFSP Handbook</a:t>
            </a:r>
          </a:p>
          <a:p>
            <a:endParaRPr lang="en-GB" dirty="0"/>
          </a:p>
        </p:txBody>
      </p:sp>
    </p:spTree>
    <p:extLst>
      <p:ext uri="{BB962C8B-B14F-4D97-AF65-F5344CB8AC3E}">
        <p14:creationId xmlns:p14="http://schemas.microsoft.com/office/powerpoint/2010/main" val="3318178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314" y="601362"/>
            <a:ext cx="8052486" cy="262638"/>
          </a:xfrm>
        </p:spPr>
        <p:txBody>
          <a:bodyPr>
            <a:normAutofit fontScale="90000"/>
          </a:bodyPr>
          <a:lstStyle/>
          <a:p>
            <a:pPr algn="ctr"/>
            <a:r>
              <a:rPr lang="en-GB" b="0" dirty="0">
                <a:solidFill>
                  <a:srgbClr val="002060"/>
                </a:solidFill>
              </a:rPr>
              <a:t>Schools being moderated should:</a:t>
            </a:r>
            <a:r>
              <a:rPr lang="en-GB" dirty="0"/>
              <a:t/>
            </a:r>
            <a:br>
              <a:rPr lang="en-GB" dirty="0"/>
            </a:br>
            <a:endParaRPr lang="en-GB" dirty="0"/>
          </a:p>
        </p:txBody>
      </p:sp>
      <p:sp>
        <p:nvSpPr>
          <p:cNvPr id="3" name="Text Placeholder 2"/>
          <p:cNvSpPr>
            <a:spLocks noGrp="1"/>
          </p:cNvSpPr>
          <p:nvPr>
            <p:ph type="body" sz="quarter" idx="13"/>
          </p:nvPr>
        </p:nvSpPr>
        <p:spPr>
          <a:xfrm>
            <a:off x="462769" y="799072"/>
            <a:ext cx="8218487" cy="3628550"/>
          </a:xfrm>
        </p:spPr>
        <p:txBody>
          <a:bodyPr>
            <a:normAutofit fontScale="92500"/>
          </a:bodyPr>
          <a:lstStyle/>
          <a:p>
            <a:r>
              <a:rPr lang="en-GB" sz="2400" dirty="0" smtClean="0"/>
              <a:t>Access </a:t>
            </a:r>
            <a:r>
              <a:rPr lang="en-GB" sz="2400" dirty="0"/>
              <a:t>the Gloucestershire Moderation Plan</a:t>
            </a:r>
          </a:p>
          <a:p>
            <a:r>
              <a:rPr lang="en-GB" sz="2400" dirty="0"/>
              <a:t>Send a teacher to the moderation workshops in </a:t>
            </a:r>
            <a:r>
              <a:rPr lang="en-GB" sz="2400" dirty="0" smtClean="0"/>
              <a:t>March </a:t>
            </a:r>
            <a:r>
              <a:rPr lang="en-GB" sz="2400" dirty="0"/>
              <a:t>(</a:t>
            </a:r>
            <a:r>
              <a:rPr lang="en-GB" sz="2400" dirty="0" smtClean="0"/>
              <a:t>all</a:t>
            </a:r>
          </a:p>
          <a:p>
            <a:r>
              <a:rPr lang="en-GB" sz="2400" dirty="0"/>
              <a:t> </a:t>
            </a:r>
            <a:r>
              <a:rPr lang="en-GB" sz="2400" dirty="0" smtClean="0"/>
              <a:t>schools </a:t>
            </a:r>
            <a:r>
              <a:rPr lang="en-GB" sz="2400" dirty="0"/>
              <a:t>can attend)</a:t>
            </a:r>
          </a:p>
          <a:p>
            <a:r>
              <a:rPr lang="en-GB" sz="2400" dirty="0"/>
              <a:t>Ensure the email informing the school has been passed on to the teacher/s</a:t>
            </a:r>
          </a:p>
          <a:p>
            <a:r>
              <a:rPr lang="en-GB" sz="2400" dirty="0"/>
              <a:t>Identify teachers new to moderation who may benefit from “Dispelling the myths of moderation training” in April</a:t>
            </a:r>
          </a:p>
          <a:p>
            <a:r>
              <a:rPr lang="en-GB" sz="2400" dirty="0"/>
              <a:t>For the purpose of the moderation visit make interim judgements against each of the 17 </a:t>
            </a:r>
            <a:r>
              <a:rPr lang="en-GB" sz="2400" dirty="0" smtClean="0"/>
              <a:t>ELGs </a:t>
            </a:r>
            <a:endParaRPr lang="en-GB" sz="2400" dirty="0"/>
          </a:p>
          <a:p>
            <a:endParaRPr lang="en-GB" dirty="0"/>
          </a:p>
        </p:txBody>
      </p:sp>
    </p:spTree>
    <p:extLst>
      <p:ext uri="{BB962C8B-B14F-4D97-AF65-F5344CB8AC3E}">
        <p14:creationId xmlns:p14="http://schemas.microsoft.com/office/powerpoint/2010/main" val="27634529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GB" b="0" dirty="0" smtClean="0">
                <a:solidFill>
                  <a:srgbClr val="002060"/>
                </a:solidFill>
              </a:rPr>
              <a:t>Governor run pre-schools</a:t>
            </a:r>
            <a:endParaRPr lang="en-GB" b="0" dirty="0">
              <a:solidFill>
                <a:srgbClr val="002060"/>
              </a:solidFill>
            </a:endParaRPr>
          </a:p>
        </p:txBody>
      </p:sp>
      <p:sp>
        <p:nvSpPr>
          <p:cNvPr id="3" name="Text Placeholder 2"/>
          <p:cNvSpPr>
            <a:spLocks noGrp="1"/>
          </p:cNvSpPr>
          <p:nvPr>
            <p:ph type="body" sz="quarter" idx="13"/>
          </p:nvPr>
        </p:nvSpPr>
        <p:spPr>
          <a:xfrm>
            <a:off x="462769" y="864003"/>
            <a:ext cx="8218487" cy="3563620"/>
          </a:xfrm>
        </p:spPr>
        <p:txBody>
          <a:bodyPr/>
          <a:lstStyle/>
          <a:p>
            <a:r>
              <a:rPr lang="en-GB" sz="2400" dirty="0"/>
              <a:t>In a school with a governor </a:t>
            </a:r>
            <a:r>
              <a:rPr lang="en-GB" sz="2400" dirty="0" smtClean="0"/>
              <a:t>run, school based pre-school group </a:t>
            </a:r>
            <a:r>
              <a:rPr lang="en-GB" sz="2400" dirty="0"/>
              <a:t>the term ‘Early Years’ refers to all of the early years provision in the school run by the governing body i.e. reception and </a:t>
            </a:r>
            <a:r>
              <a:rPr lang="en-GB" sz="2400" dirty="0" smtClean="0"/>
              <a:t>pre-school </a:t>
            </a:r>
            <a:endParaRPr lang="en-GB" sz="2400" dirty="0"/>
          </a:p>
          <a:p>
            <a:r>
              <a:rPr lang="en-GB" sz="2400" dirty="0"/>
              <a:t>Improvement activity in governor run preschool settings falls under the remit of the </a:t>
            </a:r>
            <a:r>
              <a:rPr lang="en-GB" sz="2400" dirty="0" smtClean="0"/>
              <a:t>HT</a:t>
            </a:r>
            <a:endParaRPr lang="en-GB" sz="2400" dirty="0"/>
          </a:p>
          <a:p>
            <a:r>
              <a:rPr lang="en-GB" sz="2400" dirty="0"/>
              <a:t>The performance adviser linked to the school </a:t>
            </a:r>
            <a:r>
              <a:rPr lang="en-GB" sz="2400" dirty="0" smtClean="0"/>
              <a:t>will discuss all </a:t>
            </a:r>
            <a:r>
              <a:rPr lang="en-GB" sz="2400" dirty="0"/>
              <a:t>aspects of </a:t>
            </a:r>
            <a:r>
              <a:rPr lang="en-GB" sz="2400" dirty="0" smtClean="0"/>
              <a:t>the </a:t>
            </a:r>
            <a:r>
              <a:rPr lang="en-GB" sz="2400" dirty="0"/>
              <a:t>Early Years provision including </a:t>
            </a:r>
            <a:r>
              <a:rPr lang="en-GB" sz="2400" dirty="0" smtClean="0"/>
              <a:t>the pre-school.</a:t>
            </a:r>
            <a:endParaRPr lang="en-GB" sz="2400" dirty="0"/>
          </a:p>
          <a:p>
            <a:endParaRPr lang="en-GB" dirty="0"/>
          </a:p>
        </p:txBody>
      </p:sp>
    </p:spTree>
    <p:extLst>
      <p:ext uri="{BB962C8B-B14F-4D97-AF65-F5344CB8AC3E}">
        <p14:creationId xmlns:p14="http://schemas.microsoft.com/office/powerpoint/2010/main" val="41619481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200" b="0" dirty="0" smtClean="0"/>
              <a:t>Inspection of Governor run pre-schools</a:t>
            </a:r>
            <a:endParaRPr lang="en-GB" sz="3200" b="0" dirty="0"/>
          </a:p>
        </p:txBody>
      </p:sp>
      <p:sp>
        <p:nvSpPr>
          <p:cNvPr id="3" name="Text Placeholder 2"/>
          <p:cNvSpPr>
            <a:spLocks noGrp="1"/>
          </p:cNvSpPr>
          <p:nvPr>
            <p:ph type="body" sz="quarter" idx="13"/>
          </p:nvPr>
        </p:nvSpPr>
        <p:spPr>
          <a:xfrm>
            <a:off x="462769" y="864003"/>
            <a:ext cx="8218487" cy="3563620"/>
          </a:xfrm>
        </p:spPr>
        <p:txBody>
          <a:bodyPr/>
          <a:lstStyle/>
          <a:p>
            <a:r>
              <a:rPr lang="en-GB" sz="2400" dirty="0"/>
              <a:t>School inspection, including inspection in academies and free schools, covers all of the early years provision run by the governing body i.e. it will take into account the early years provision in the </a:t>
            </a:r>
            <a:r>
              <a:rPr lang="en-GB" sz="2400" dirty="0" smtClean="0"/>
              <a:t>Reception </a:t>
            </a:r>
            <a:r>
              <a:rPr lang="en-GB" sz="2400" dirty="0"/>
              <a:t>class and the </a:t>
            </a:r>
            <a:r>
              <a:rPr lang="en-GB" sz="2400" dirty="0" smtClean="0"/>
              <a:t>pre-school </a:t>
            </a:r>
            <a:r>
              <a:rPr lang="en-GB" sz="2400" dirty="0"/>
              <a:t>provision.</a:t>
            </a:r>
          </a:p>
          <a:p>
            <a:r>
              <a:rPr lang="en-GB" sz="2400" dirty="0" smtClean="0"/>
              <a:t>Pre-school settings </a:t>
            </a:r>
            <a:r>
              <a:rPr lang="en-GB" sz="2400" dirty="0"/>
              <a:t>that are governor run are inspected as part of the </a:t>
            </a:r>
            <a:r>
              <a:rPr lang="en-GB" sz="2400" dirty="0" smtClean="0"/>
              <a:t>schools’ </a:t>
            </a:r>
            <a:r>
              <a:rPr lang="en-GB" sz="2400" dirty="0"/>
              <a:t>Ofsted </a:t>
            </a:r>
            <a:r>
              <a:rPr lang="en-GB" sz="2400" dirty="0" smtClean="0"/>
              <a:t>inspection</a:t>
            </a:r>
            <a:r>
              <a:rPr lang="en-GB" sz="2400" dirty="0"/>
              <a:t>. </a:t>
            </a:r>
          </a:p>
          <a:p>
            <a:r>
              <a:rPr lang="en-GB" sz="2400" dirty="0"/>
              <a:t>These settings no longer have a separate Early Years inspection.  </a:t>
            </a:r>
          </a:p>
          <a:p>
            <a:endParaRPr lang="en-GB" dirty="0"/>
          </a:p>
        </p:txBody>
      </p:sp>
    </p:spTree>
    <p:extLst>
      <p:ext uri="{BB962C8B-B14F-4D97-AF65-F5344CB8AC3E}">
        <p14:creationId xmlns:p14="http://schemas.microsoft.com/office/powerpoint/2010/main" val="39301287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62769" y="288331"/>
            <a:ext cx="8218487" cy="4139297"/>
          </a:xfrm>
        </p:spPr>
        <p:txBody>
          <a:bodyPr>
            <a:normAutofit lnSpcReduction="10000"/>
          </a:bodyPr>
          <a:lstStyle/>
          <a:p>
            <a:r>
              <a:rPr lang="en-GB" sz="2400" dirty="0"/>
              <a:t>A judgement will be made on the effectiveness of early years provision. Inspectors may decide not to report separately on the provision in early years if this risks identification of pupils because numbers are so small. Typically, this will be when there are fewer than five pupils.</a:t>
            </a:r>
          </a:p>
          <a:p>
            <a:r>
              <a:rPr lang="en-GB" sz="2400" dirty="0"/>
              <a:t>Where the Early Years judgement is </a:t>
            </a:r>
            <a:r>
              <a:rPr lang="en-GB" sz="2400" dirty="0" smtClean="0"/>
              <a:t>‘requires improvement’ or ‘inadequate’ all of the Early </a:t>
            </a:r>
            <a:r>
              <a:rPr lang="en-GB" sz="2400" dirty="0"/>
              <a:t>Y</a:t>
            </a:r>
            <a:r>
              <a:rPr lang="en-GB" sz="2400" dirty="0" smtClean="0"/>
              <a:t>ears </a:t>
            </a:r>
            <a:r>
              <a:rPr lang="en-GB" sz="2400" dirty="0"/>
              <a:t>provision will be discussed by the Head Teacher and the </a:t>
            </a:r>
            <a:r>
              <a:rPr lang="en-GB" sz="2400" dirty="0" smtClean="0"/>
              <a:t>Performance </a:t>
            </a:r>
            <a:r>
              <a:rPr lang="en-GB" sz="2400" dirty="0"/>
              <a:t>Adviser linked to the school to determine the next </a:t>
            </a:r>
            <a:r>
              <a:rPr lang="en-GB" sz="2400" dirty="0" smtClean="0"/>
              <a:t>steps. </a:t>
            </a:r>
            <a:endParaRPr lang="en-GB" sz="2400" dirty="0"/>
          </a:p>
          <a:p>
            <a:endParaRPr lang="en-GB" dirty="0"/>
          </a:p>
        </p:txBody>
      </p:sp>
    </p:spTree>
    <p:extLst>
      <p:ext uri="{BB962C8B-B14F-4D97-AF65-F5344CB8AC3E}">
        <p14:creationId xmlns:p14="http://schemas.microsoft.com/office/powerpoint/2010/main" val="15861287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62769" y="700216"/>
            <a:ext cx="8218487" cy="3727404"/>
          </a:xfrm>
        </p:spPr>
        <p:txBody>
          <a:bodyPr>
            <a:normAutofit/>
          </a:bodyPr>
          <a:lstStyle/>
          <a:p>
            <a:r>
              <a:rPr lang="en-GB" sz="2400" dirty="0" smtClean="0"/>
              <a:t>Where improvement </a:t>
            </a:r>
            <a:r>
              <a:rPr lang="en-GB" sz="2400" dirty="0"/>
              <a:t>is needed in the </a:t>
            </a:r>
            <a:r>
              <a:rPr lang="en-GB" sz="2400" dirty="0" smtClean="0"/>
              <a:t>pre-school or Reception provision the </a:t>
            </a:r>
            <a:r>
              <a:rPr lang="en-GB" sz="2400" dirty="0"/>
              <a:t>Performance Adviser may request support from a colleague </a:t>
            </a:r>
            <a:r>
              <a:rPr lang="en-GB" sz="2400" dirty="0" smtClean="0"/>
              <a:t>with an early years specialism or from the </a:t>
            </a:r>
            <a:r>
              <a:rPr lang="en-GB" sz="2400" dirty="0"/>
              <a:t>E</a:t>
            </a:r>
            <a:r>
              <a:rPr lang="en-GB" sz="2400" dirty="0" smtClean="0"/>
              <a:t>arly </a:t>
            </a:r>
            <a:r>
              <a:rPr lang="en-GB" sz="2400" dirty="0"/>
              <a:t>Y</a:t>
            </a:r>
            <a:r>
              <a:rPr lang="en-GB" sz="2400" dirty="0" smtClean="0"/>
              <a:t>ears Service.</a:t>
            </a:r>
          </a:p>
          <a:p>
            <a:r>
              <a:rPr lang="en-GB" sz="2400" dirty="0" smtClean="0"/>
              <a:t>In </a:t>
            </a:r>
            <a:r>
              <a:rPr lang="en-GB" sz="2400" dirty="0"/>
              <a:t>order to continue </a:t>
            </a:r>
            <a:r>
              <a:rPr lang="en-GB" sz="2400" dirty="0" smtClean="0"/>
              <a:t>pre-school EY </a:t>
            </a:r>
            <a:r>
              <a:rPr lang="en-GB" sz="2400" dirty="0"/>
              <a:t>funding, </a:t>
            </a:r>
            <a:r>
              <a:rPr lang="en-GB" sz="2400" dirty="0" smtClean="0"/>
              <a:t>the LA will </a:t>
            </a:r>
            <a:r>
              <a:rPr lang="en-GB" sz="2400" dirty="0"/>
              <a:t>require the </a:t>
            </a:r>
            <a:r>
              <a:rPr lang="en-GB" sz="2400" dirty="0" smtClean="0"/>
              <a:t>pre-school setting </a:t>
            </a:r>
            <a:r>
              <a:rPr lang="en-GB" sz="2400" dirty="0"/>
              <a:t>to provide </a:t>
            </a:r>
            <a:r>
              <a:rPr lang="en-GB" sz="2400" dirty="0" smtClean="0"/>
              <a:t>evidence </a:t>
            </a:r>
            <a:r>
              <a:rPr lang="en-GB" sz="2400" dirty="0"/>
              <a:t>of quality improvement activity to address </a:t>
            </a:r>
            <a:r>
              <a:rPr lang="en-GB" sz="2400" dirty="0" smtClean="0"/>
              <a:t>the concerns </a:t>
            </a:r>
            <a:r>
              <a:rPr lang="en-GB" sz="2400" dirty="0"/>
              <a:t>raised in the inspection </a:t>
            </a:r>
            <a:r>
              <a:rPr lang="en-GB" sz="2400" dirty="0" smtClean="0"/>
              <a:t>report that specifically relate </a:t>
            </a:r>
            <a:r>
              <a:rPr lang="en-GB" sz="2400" dirty="0"/>
              <a:t>to </a:t>
            </a:r>
            <a:r>
              <a:rPr lang="en-GB" sz="2400" dirty="0" smtClean="0"/>
              <a:t>their provision.</a:t>
            </a:r>
            <a:endParaRPr lang="en-GB" sz="2400" dirty="0"/>
          </a:p>
          <a:p>
            <a:endParaRPr lang="en-GB" dirty="0"/>
          </a:p>
        </p:txBody>
      </p:sp>
    </p:spTree>
    <p:extLst>
      <p:ext uri="{BB962C8B-B14F-4D97-AF65-F5344CB8AC3E}">
        <p14:creationId xmlns:p14="http://schemas.microsoft.com/office/powerpoint/2010/main" val="9324130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6033"/>
            <a:ext cx="8229600" cy="377968"/>
          </a:xfrm>
        </p:spPr>
        <p:txBody>
          <a:bodyPr>
            <a:normAutofit fontScale="90000"/>
          </a:bodyPr>
          <a:lstStyle/>
          <a:p>
            <a:pPr algn="ctr"/>
            <a:r>
              <a:rPr lang="en-GB" b="0" dirty="0">
                <a:solidFill>
                  <a:srgbClr val="002060"/>
                </a:solidFill>
              </a:rPr>
              <a:t>Additional Information</a:t>
            </a:r>
            <a:br>
              <a:rPr lang="en-GB" b="0" dirty="0">
                <a:solidFill>
                  <a:srgbClr val="002060"/>
                </a:solidFill>
              </a:rPr>
            </a:br>
            <a:endParaRPr lang="en-GB" b="0" dirty="0">
              <a:solidFill>
                <a:srgbClr val="002060"/>
              </a:solidFill>
            </a:endParaRPr>
          </a:p>
        </p:txBody>
      </p:sp>
      <p:sp>
        <p:nvSpPr>
          <p:cNvPr id="3" name="Text Placeholder 2"/>
          <p:cNvSpPr>
            <a:spLocks noGrp="1"/>
          </p:cNvSpPr>
          <p:nvPr>
            <p:ph type="body" sz="quarter" idx="13"/>
          </p:nvPr>
        </p:nvSpPr>
        <p:spPr>
          <a:xfrm>
            <a:off x="462769" y="774359"/>
            <a:ext cx="8218487" cy="3653263"/>
          </a:xfrm>
        </p:spPr>
        <p:txBody>
          <a:bodyPr>
            <a:normAutofit/>
          </a:bodyPr>
          <a:lstStyle/>
          <a:p>
            <a:pPr marL="0" indent="0">
              <a:buNone/>
            </a:pPr>
            <a:r>
              <a:rPr lang="en-GB" sz="2400" dirty="0" smtClean="0"/>
              <a:t>Useful </a:t>
            </a:r>
            <a:r>
              <a:rPr lang="en-GB" sz="2400" dirty="0"/>
              <a:t>websites:</a:t>
            </a:r>
          </a:p>
          <a:p>
            <a:r>
              <a:rPr lang="en-GB" sz="2400" dirty="0" smtClean="0">
                <a:solidFill>
                  <a:schemeClr val="tx2"/>
                </a:solidFill>
                <a:hlinkClick r:id="rId2"/>
              </a:rPr>
              <a:t>www.foundationyears.org.uk</a:t>
            </a:r>
            <a:endParaRPr lang="en-GB" sz="2400" dirty="0">
              <a:solidFill>
                <a:schemeClr val="tx2"/>
              </a:solidFill>
            </a:endParaRPr>
          </a:p>
          <a:p>
            <a:r>
              <a:rPr lang="en-GB" sz="2400" dirty="0" smtClean="0">
                <a:solidFill>
                  <a:schemeClr val="tx2"/>
                </a:solidFill>
                <a:hlinkClick r:id="rId3"/>
              </a:rPr>
              <a:t>www.gloucestershire.gov.uk/earlyyearsteam</a:t>
            </a:r>
            <a:r>
              <a:rPr lang="en-GB" sz="2400" dirty="0" smtClean="0">
                <a:solidFill>
                  <a:schemeClr val="tx2"/>
                </a:solidFill>
              </a:rPr>
              <a:t>  </a:t>
            </a:r>
            <a:endParaRPr lang="en-GB" sz="2400" dirty="0">
              <a:solidFill>
                <a:schemeClr val="tx2"/>
              </a:solidFill>
            </a:endParaRPr>
          </a:p>
          <a:p>
            <a:endParaRPr lang="en-GB" sz="1800" dirty="0">
              <a:solidFill>
                <a:srgbClr val="000099"/>
              </a:solidFill>
            </a:endParaRPr>
          </a:p>
          <a:p>
            <a:pPr marL="0" indent="0">
              <a:buNone/>
            </a:pPr>
            <a:r>
              <a:rPr lang="en-GB" sz="2400" dirty="0"/>
              <a:t>Email: </a:t>
            </a:r>
          </a:p>
          <a:p>
            <a:r>
              <a:rPr lang="en-GB" sz="2400" dirty="0">
                <a:hlinkClick r:id="rId4"/>
              </a:rPr>
              <a:t>earlyyearsteam@gloucestershire.gov.uk</a:t>
            </a:r>
            <a:endParaRPr lang="en-GB" sz="2400" dirty="0"/>
          </a:p>
          <a:p>
            <a:pPr marL="0" indent="0">
              <a:buNone/>
            </a:pPr>
            <a:r>
              <a:rPr lang="en-GB" sz="2400" dirty="0" smtClean="0"/>
              <a:t> </a:t>
            </a:r>
            <a:endParaRPr lang="en-GB" sz="2400" dirty="0"/>
          </a:p>
          <a:p>
            <a:endParaRPr lang="en-GB" dirty="0"/>
          </a:p>
        </p:txBody>
      </p:sp>
    </p:spTree>
    <p:extLst>
      <p:ext uri="{BB962C8B-B14F-4D97-AF65-F5344CB8AC3E}">
        <p14:creationId xmlns:p14="http://schemas.microsoft.com/office/powerpoint/2010/main" val="29554277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GB" dirty="0" smtClean="0"/>
              <a:t>Evaluations</a:t>
            </a:r>
            <a:endParaRPr lang="en-GB" dirty="0"/>
          </a:p>
        </p:txBody>
      </p:sp>
      <p:sp>
        <p:nvSpPr>
          <p:cNvPr id="6" name="Text Placeholder 5"/>
          <p:cNvSpPr>
            <a:spLocks noGrp="1"/>
          </p:cNvSpPr>
          <p:nvPr>
            <p:ph type="body" sz="quarter" idx="13"/>
          </p:nvPr>
        </p:nvSpPr>
        <p:spPr/>
        <p:txBody>
          <a:bodyPr>
            <a:normAutofit/>
          </a:bodyPr>
          <a:lstStyle/>
          <a:p>
            <a:pPr marL="0" indent="0">
              <a:buNone/>
            </a:pPr>
            <a:r>
              <a:rPr lang="en-GB" sz="2400" dirty="0" smtClean="0"/>
              <a:t>These briefings are facilitated by the local authority to provide national and local updates.</a:t>
            </a:r>
          </a:p>
          <a:p>
            <a:pPr marL="0" indent="0">
              <a:buNone/>
            </a:pPr>
            <a:endParaRPr lang="en-GB" sz="2400" dirty="0"/>
          </a:p>
          <a:p>
            <a:pPr marL="0" indent="0">
              <a:buNone/>
            </a:pPr>
            <a:r>
              <a:rPr lang="en-GB" sz="2400" dirty="0" smtClean="0"/>
              <a:t>Please complete the evaluation: your feedback is important as it is used to shape our agendas.</a:t>
            </a:r>
            <a:endParaRPr lang="en-GB" sz="2400" dirty="0"/>
          </a:p>
        </p:txBody>
      </p:sp>
    </p:spTree>
    <p:extLst>
      <p:ext uri="{BB962C8B-B14F-4D97-AF65-F5344CB8AC3E}">
        <p14:creationId xmlns:p14="http://schemas.microsoft.com/office/powerpoint/2010/main" val="3046773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sz="quarter" idx="13"/>
          </p:nvPr>
        </p:nvSpPr>
        <p:spPr/>
        <p:txBody>
          <a:bodyPr/>
          <a:lstStyle/>
          <a:p>
            <a:pPr lvl="0"/>
            <a:r>
              <a:rPr lang="en-GB" sz="2400" b="1" dirty="0"/>
              <a:t>Virtual School for Children in Care</a:t>
            </a:r>
            <a:r>
              <a:rPr lang="en-GB" sz="2400" dirty="0"/>
              <a:t> (Headteacher – Jane Featherstone) </a:t>
            </a:r>
          </a:p>
          <a:p>
            <a:pPr lvl="0"/>
            <a:r>
              <a:rPr lang="en-GB" sz="2400" b="1" dirty="0"/>
              <a:t>Gloucestershire Music</a:t>
            </a:r>
            <a:r>
              <a:rPr lang="en-GB" sz="2400" dirty="0"/>
              <a:t>  (Head of GM - Lisa Mayo) and Make Music Gloucestershire</a:t>
            </a:r>
          </a:p>
          <a:p>
            <a:endParaRPr lang="en-US" dirty="0"/>
          </a:p>
        </p:txBody>
      </p:sp>
    </p:spTree>
    <p:extLst>
      <p:ext uri="{BB962C8B-B14F-4D97-AF65-F5344CB8AC3E}">
        <p14:creationId xmlns:p14="http://schemas.microsoft.com/office/powerpoint/2010/main" val="301739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gcc-powerpoint-template">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4_gcc-powerpoint-template">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SENCO 21 Nov">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5_gcc-powerpoint-template">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9_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gcc-powerpoint-template">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8_GCC[1]">
  <a:themeElements>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adershipPresentationRW">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adershipPresentationR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adershipPresentationR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adershipPresentationR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adershipPresentationR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adershipPresentationR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adershipPresentationR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adershipPresentationR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gcc-powerpoint-template">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gcc-powerpoint-template">
  <a:themeElements>
    <a:clrScheme name="GCC">
      <a:dk1>
        <a:srgbClr val="0A387A"/>
      </a:dk1>
      <a:lt1>
        <a:sysClr val="window" lastClr="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gcc-powerpoint-template</Template>
  <TotalTime>818</TotalTime>
  <Words>7845</Words>
  <Application>Microsoft Office PowerPoint</Application>
  <PresentationFormat>On-screen Show (16:9)</PresentationFormat>
  <Paragraphs>872</Paragraphs>
  <Slides>87</Slides>
  <Notes>50</Notes>
  <HiddenSlides>0</HiddenSlides>
  <MMClips>0</MMClips>
  <ScaleCrop>false</ScaleCrop>
  <HeadingPairs>
    <vt:vector size="4" baseType="variant">
      <vt:variant>
        <vt:lpstr>Theme</vt:lpstr>
      </vt:variant>
      <vt:variant>
        <vt:i4>12</vt:i4>
      </vt:variant>
      <vt:variant>
        <vt:lpstr>Slide Titles</vt:lpstr>
      </vt:variant>
      <vt:variant>
        <vt:i4>87</vt:i4>
      </vt:variant>
    </vt:vector>
  </HeadingPairs>
  <TitlesOfParts>
    <vt:vector size="99" baseType="lpstr">
      <vt:lpstr>gcc-powerpoint-template</vt:lpstr>
      <vt:lpstr>6_GCC[1]</vt:lpstr>
      <vt:lpstr>GCC[1]</vt:lpstr>
      <vt:lpstr>Office Theme</vt:lpstr>
      <vt:lpstr>29_GCC[1]</vt:lpstr>
      <vt:lpstr>1_gcc-powerpoint-template</vt:lpstr>
      <vt:lpstr>8_GCC[1]</vt:lpstr>
      <vt:lpstr>2_gcc-powerpoint-template</vt:lpstr>
      <vt:lpstr>3_gcc-powerpoint-template</vt:lpstr>
      <vt:lpstr>4_gcc-powerpoint-template</vt:lpstr>
      <vt:lpstr>1_SENCO 21 Nov</vt:lpstr>
      <vt:lpstr>5_gcc-powerpoint-template</vt:lpstr>
      <vt:lpstr>Headteacher and Chair of Governor Briefings </vt:lpstr>
      <vt:lpstr>Agenda</vt:lpstr>
      <vt:lpstr>National and Local Updates</vt:lpstr>
      <vt:lpstr>The role of the Council</vt:lpstr>
      <vt:lpstr>New education structure</vt:lpstr>
      <vt:lpstr>Education Outcomes and Intervention </vt:lpstr>
      <vt:lpstr>Early Years Service</vt:lpstr>
      <vt:lpstr>PowerPoint Presentation</vt:lpstr>
      <vt:lpstr>PowerPoint Presentation</vt:lpstr>
      <vt:lpstr>Commissioning for Learning </vt:lpstr>
      <vt:lpstr>Services for Children with Additional Needs</vt:lpstr>
      <vt:lpstr>Services for Children with Additional Needs </vt:lpstr>
      <vt:lpstr>Education Inclusion</vt:lpstr>
      <vt:lpstr>PowerPoint Presentation</vt:lpstr>
      <vt:lpstr>Arrangements for supporting school improvement</vt:lpstr>
      <vt:lpstr>National Context</vt:lpstr>
      <vt:lpstr> Inspection Outcomes </vt:lpstr>
      <vt:lpstr>PowerPoint Presentation</vt:lpstr>
      <vt:lpstr>PowerPoint Presentation</vt:lpstr>
      <vt:lpstr>PowerPoint Presentation</vt:lpstr>
      <vt:lpstr>Identification</vt:lpstr>
      <vt:lpstr>Addressing school (and academy) under-performance and ensuring high standards</vt:lpstr>
      <vt:lpstr>PowerPoint Presentation</vt:lpstr>
      <vt:lpstr>School Improvement Journey </vt:lpstr>
      <vt:lpstr>Tools include:</vt:lpstr>
      <vt:lpstr>Key drivers:</vt:lpstr>
      <vt:lpstr>Our Partners</vt:lpstr>
      <vt:lpstr>Universal offer to schools includes:</vt:lpstr>
      <vt:lpstr>Inspections of Primary Schools Aug 2014 to March 2018</vt:lpstr>
      <vt:lpstr>Strategic School Improvement Fund (SSIF)</vt:lpstr>
      <vt:lpstr>Local Partnership Board – Principles:</vt:lpstr>
      <vt:lpstr>Local Partnership Board - so far:</vt:lpstr>
      <vt:lpstr>GHLL and Active Gloucestershire</vt:lpstr>
      <vt:lpstr>GHLL and Active Gloucestershire</vt:lpstr>
      <vt:lpstr>On-line Pupil Survey 2018</vt:lpstr>
      <vt:lpstr>PowerPoint Presentation</vt:lpstr>
      <vt:lpstr>PowerPoint Presentation</vt:lpstr>
      <vt:lpstr>  Free Events Fischer Family Trust  (FFT), Analysing School Performance (ASP) and  the Inspection Dashboard Summary Report (IDSR)</vt:lpstr>
      <vt:lpstr>Ofsted Inspections Update</vt:lpstr>
      <vt:lpstr>Ofsted</vt:lpstr>
      <vt:lpstr>PowerPoint Presentation</vt:lpstr>
      <vt:lpstr>PowerPoint Presentation</vt:lpstr>
      <vt:lpstr>PowerPoint Presentation</vt:lpstr>
      <vt:lpstr>PowerPoint Presentation</vt:lpstr>
      <vt:lpstr>PowerPoint Presentation</vt:lpstr>
      <vt:lpstr>PowerPoint Presentation</vt:lpstr>
      <vt:lpstr>Ofsted – experiences of inspection</vt:lpstr>
      <vt:lpstr>Closing the Gap</vt:lpstr>
      <vt:lpstr>Governance</vt:lpstr>
      <vt:lpstr>Governor training</vt:lpstr>
      <vt:lpstr>Governor training</vt:lpstr>
      <vt:lpstr>Social media</vt:lpstr>
      <vt:lpstr>Barring</vt:lpstr>
      <vt:lpstr>Assessment and Curriculum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2018-19 Primary Core Subject Leader Network Meetings  For booking forms and payment details   Link to primary SLNM 2018-19 </vt:lpstr>
      <vt:lpstr> Gloucestershire Facilitated  Oxford University Press Sponsored Event Reading Comprehension</vt:lpstr>
      <vt:lpstr>Association for Science Education Annual Conference January 2018  Link to speech 5.01.18</vt:lpstr>
      <vt:lpstr>Ofsted Review of the Curriculum January 2018    continued</vt:lpstr>
      <vt:lpstr>REMINDER: 2018 Teacher assessment frameworks: end of KS1 and KS2 </vt:lpstr>
      <vt:lpstr>PowerPoint Presentation</vt:lpstr>
      <vt:lpstr>  Bold beginnings: The Reception curriculum in a sample of good and outstanding primary schools  (Ofsted, November 2017) </vt:lpstr>
      <vt:lpstr>EYFS Update</vt:lpstr>
      <vt:lpstr>PowerPoint Presentation</vt:lpstr>
      <vt:lpstr>Evidence for the Profile</vt:lpstr>
      <vt:lpstr>PowerPoint Presentation</vt:lpstr>
      <vt:lpstr>PowerPoint Presentation</vt:lpstr>
      <vt:lpstr>EYFS Profile Training</vt:lpstr>
      <vt:lpstr>External Moderation visits:</vt:lpstr>
      <vt:lpstr>Schools being moderated should: </vt:lpstr>
      <vt:lpstr>Governor run pre-schools</vt:lpstr>
      <vt:lpstr>Inspection of Governor run pre-schools</vt:lpstr>
      <vt:lpstr>PowerPoint Presentation</vt:lpstr>
      <vt:lpstr>PowerPoint Presentation</vt:lpstr>
      <vt:lpstr>Additional Information </vt:lpstr>
      <vt:lpstr>Evaluations</vt:lpstr>
    </vt:vector>
  </TitlesOfParts>
  <Company>Gloucestershire County Council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Headteacher and Chair of Governor Briefings</dc:title>
  <dc:creator>PRITCHARD-MEAKER, Jane</dc:creator>
  <cp:lastModifiedBy>PRITCHARD-MEAKER, Jane</cp:lastModifiedBy>
  <cp:revision>67</cp:revision>
  <cp:lastPrinted>2018-03-12T08:46:26Z</cp:lastPrinted>
  <dcterms:created xsi:type="dcterms:W3CDTF">2018-02-20T10:07:18Z</dcterms:created>
  <dcterms:modified xsi:type="dcterms:W3CDTF">2018-03-16T14:33:27Z</dcterms:modified>
</cp:coreProperties>
</file>